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Nunito"/>
      <p:regular r:id="rId18"/>
      <p:bold r:id="rId19"/>
      <p:italic r:id="rId20"/>
      <p:boldItalic r:id="rId21"/>
    </p:embeddedFont>
    <p:embeddedFont>
      <p:font typeface="Roboto Mon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22" Type="http://schemas.openxmlformats.org/officeDocument/2006/relationships/font" Target="fonts/RobotoMono-regular.fntdata"/><Relationship Id="rId21" Type="http://schemas.openxmlformats.org/officeDocument/2006/relationships/font" Target="fonts/Nunito-boldItalic.fntdata"/><Relationship Id="rId24" Type="http://schemas.openxmlformats.org/officeDocument/2006/relationships/font" Target="fonts/RobotoMono-italic.fntdata"/><Relationship Id="rId23" Type="http://schemas.openxmlformats.org/officeDocument/2006/relationships/font" Target="fonts/RobotoMon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RobotoMon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Nunito-bold.fntdata"/><Relationship Id="rId18" Type="http://schemas.openxmlformats.org/officeDocument/2006/relationships/font" Target="fonts/Nunito-regular.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6e682487ff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6e682487ff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6e682487ff_0_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6e682487ff_0_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6e682487ff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6e682487ff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6e682487ff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6e682487ff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6e682487ff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6e682487ff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6e682487ff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6e682487ff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6e682487ff_0_3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6e682487ff_0_3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6e682487ff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6e682487ff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6e682487ff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6e682487ff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6e682487ff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6e682487ff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6e682487ff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6e682487ff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6e682487ff_0_6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6e682487ff_0_6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7">
  <p:cSld name="BLANK_1_1_1_1_1_1_1_1_1_1_1_1_2_1">
    <p:bg>
      <p:bgPr>
        <a:solidFill>
          <a:schemeClr val="lt1"/>
        </a:solidFill>
      </p:bgPr>
    </p:bg>
    <p:spTree>
      <p:nvGrpSpPr>
        <p:cNvPr id="124" name="Shape 124"/>
        <p:cNvGrpSpPr/>
        <p:nvPr/>
      </p:nvGrpSpPr>
      <p:grpSpPr>
        <a:xfrm>
          <a:off x="0" y="0"/>
          <a:ext cx="0" cy="0"/>
          <a:chOff x="0" y="0"/>
          <a:chExt cx="0" cy="0"/>
        </a:xfrm>
      </p:grpSpPr>
      <p:sp>
        <p:nvSpPr>
          <p:cNvPr id="125" name="Google Shape;125;p13"/>
          <p:cNvSpPr txBox="1"/>
          <p:nvPr>
            <p:ph type="title"/>
          </p:nvPr>
        </p:nvSpPr>
        <p:spPr>
          <a:xfrm>
            <a:off x="4782150" y="285900"/>
            <a:ext cx="4074900" cy="1154700"/>
          </a:xfrm>
          <a:prstGeom prst="rect">
            <a:avLst/>
          </a:prstGeom>
        </p:spPr>
        <p:txBody>
          <a:bodyPr anchorCtr="0" anchor="t" bIns="91425" lIns="91425" spcFirstLastPara="1" rIns="91425" wrap="square" tIns="91425">
            <a:spAutoFit/>
          </a:bodyPr>
          <a:lstStyle>
            <a:lvl1pPr lvl="0">
              <a:lnSpc>
                <a:spcPct val="85000"/>
              </a:lnSpc>
              <a:spcBef>
                <a:spcPts val="0"/>
              </a:spcBef>
              <a:spcAft>
                <a:spcPts val="0"/>
              </a:spcAft>
              <a:buNone/>
              <a:defRPr sz="3600">
                <a:solidFill>
                  <a:schemeClr val="dk1"/>
                </a:solidFill>
              </a:defRPr>
            </a:lvl1pPr>
            <a:lvl2pPr lvl="1">
              <a:lnSpc>
                <a:spcPct val="85000"/>
              </a:lnSpc>
              <a:spcBef>
                <a:spcPts val="0"/>
              </a:spcBef>
              <a:spcAft>
                <a:spcPts val="0"/>
              </a:spcAft>
              <a:buNone/>
              <a:defRPr sz="3600">
                <a:solidFill>
                  <a:schemeClr val="dk1"/>
                </a:solidFill>
              </a:defRPr>
            </a:lvl2pPr>
            <a:lvl3pPr lvl="2">
              <a:lnSpc>
                <a:spcPct val="85000"/>
              </a:lnSpc>
              <a:spcBef>
                <a:spcPts val="0"/>
              </a:spcBef>
              <a:spcAft>
                <a:spcPts val="0"/>
              </a:spcAft>
              <a:buNone/>
              <a:defRPr sz="3600">
                <a:solidFill>
                  <a:schemeClr val="dk1"/>
                </a:solidFill>
              </a:defRPr>
            </a:lvl3pPr>
            <a:lvl4pPr lvl="3">
              <a:lnSpc>
                <a:spcPct val="85000"/>
              </a:lnSpc>
              <a:spcBef>
                <a:spcPts val="0"/>
              </a:spcBef>
              <a:spcAft>
                <a:spcPts val="0"/>
              </a:spcAft>
              <a:buNone/>
              <a:defRPr sz="3600">
                <a:solidFill>
                  <a:schemeClr val="dk1"/>
                </a:solidFill>
              </a:defRPr>
            </a:lvl4pPr>
            <a:lvl5pPr lvl="4">
              <a:lnSpc>
                <a:spcPct val="85000"/>
              </a:lnSpc>
              <a:spcBef>
                <a:spcPts val="0"/>
              </a:spcBef>
              <a:spcAft>
                <a:spcPts val="0"/>
              </a:spcAft>
              <a:buNone/>
              <a:defRPr sz="3600">
                <a:solidFill>
                  <a:schemeClr val="dk1"/>
                </a:solidFill>
              </a:defRPr>
            </a:lvl5pPr>
            <a:lvl6pPr lvl="5">
              <a:lnSpc>
                <a:spcPct val="85000"/>
              </a:lnSpc>
              <a:spcBef>
                <a:spcPts val="0"/>
              </a:spcBef>
              <a:spcAft>
                <a:spcPts val="0"/>
              </a:spcAft>
              <a:buNone/>
              <a:defRPr sz="3600">
                <a:solidFill>
                  <a:schemeClr val="dk1"/>
                </a:solidFill>
              </a:defRPr>
            </a:lvl6pPr>
            <a:lvl7pPr lvl="6">
              <a:lnSpc>
                <a:spcPct val="85000"/>
              </a:lnSpc>
              <a:spcBef>
                <a:spcPts val="0"/>
              </a:spcBef>
              <a:spcAft>
                <a:spcPts val="0"/>
              </a:spcAft>
              <a:buNone/>
              <a:defRPr sz="3600">
                <a:solidFill>
                  <a:schemeClr val="dk1"/>
                </a:solidFill>
              </a:defRPr>
            </a:lvl7pPr>
            <a:lvl8pPr lvl="7">
              <a:lnSpc>
                <a:spcPct val="85000"/>
              </a:lnSpc>
              <a:spcBef>
                <a:spcPts val="0"/>
              </a:spcBef>
              <a:spcAft>
                <a:spcPts val="0"/>
              </a:spcAft>
              <a:buNone/>
              <a:defRPr sz="3600">
                <a:solidFill>
                  <a:schemeClr val="dk1"/>
                </a:solidFill>
              </a:defRPr>
            </a:lvl8pPr>
            <a:lvl9pPr lvl="8">
              <a:lnSpc>
                <a:spcPct val="85000"/>
              </a:lnSpc>
              <a:spcBef>
                <a:spcPts val="0"/>
              </a:spcBef>
              <a:spcAft>
                <a:spcPts val="0"/>
              </a:spcAft>
              <a:buNone/>
              <a:defRPr sz="3600">
                <a:solidFill>
                  <a:schemeClr val="dk1"/>
                </a:solidFill>
              </a:defRPr>
            </a:lvl9pPr>
          </a:lstStyle>
          <a:p/>
        </p:txBody>
      </p:sp>
      <p:sp>
        <p:nvSpPr>
          <p:cNvPr id="126" name="Google Shape;126;p13"/>
          <p:cNvSpPr txBox="1"/>
          <p:nvPr>
            <p:ph idx="1" type="body"/>
          </p:nvPr>
        </p:nvSpPr>
        <p:spPr>
          <a:xfrm>
            <a:off x="6086325" y="2636275"/>
            <a:ext cx="2770800" cy="20472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Clr>
                <a:schemeClr val="dk1"/>
              </a:buClr>
              <a:buSzPts val="1000"/>
              <a:buChar char="●"/>
              <a:defRPr sz="1000">
                <a:solidFill>
                  <a:schemeClr val="dk1"/>
                </a:solidFill>
              </a:defRPr>
            </a:lvl1pPr>
            <a:lvl2pPr indent="-292100" lvl="1" marL="914400">
              <a:lnSpc>
                <a:spcPct val="100000"/>
              </a:lnSpc>
              <a:spcBef>
                <a:spcPts val="0"/>
              </a:spcBef>
              <a:spcAft>
                <a:spcPts val="0"/>
              </a:spcAft>
              <a:buClr>
                <a:schemeClr val="dk1"/>
              </a:buClr>
              <a:buSzPts val="1000"/>
              <a:buChar char="○"/>
              <a:defRPr sz="1000">
                <a:solidFill>
                  <a:schemeClr val="dk1"/>
                </a:solidFill>
              </a:defRPr>
            </a:lvl2pPr>
            <a:lvl3pPr indent="-292100" lvl="2" marL="1371600">
              <a:lnSpc>
                <a:spcPct val="100000"/>
              </a:lnSpc>
              <a:spcBef>
                <a:spcPts val="0"/>
              </a:spcBef>
              <a:spcAft>
                <a:spcPts val="0"/>
              </a:spcAft>
              <a:buClr>
                <a:schemeClr val="dk1"/>
              </a:buClr>
              <a:buSzPts val="1000"/>
              <a:buChar char="■"/>
              <a:defRPr sz="1000">
                <a:solidFill>
                  <a:schemeClr val="dk1"/>
                </a:solidFill>
              </a:defRPr>
            </a:lvl3pPr>
            <a:lvl4pPr indent="-292100" lvl="3" marL="1828800">
              <a:lnSpc>
                <a:spcPct val="100000"/>
              </a:lnSpc>
              <a:spcBef>
                <a:spcPts val="0"/>
              </a:spcBef>
              <a:spcAft>
                <a:spcPts val="0"/>
              </a:spcAft>
              <a:buClr>
                <a:schemeClr val="dk1"/>
              </a:buClr>
              <a:buSzPts val="1000"/>
              <a:buChar char="●"/>
              <a:defRPr sz="1000">
                <a:solidFill>
                  <a:schemeClr val="dk1"/>
                </a:solidFill>
              </a:defRPr>
            </a:lvl4pPr>
            <a:lvl5pPr indent="-292100" lvl="4" marL="2286000">
              <a:lnSpc>
                <a:spcPct val="100000"/>
              </a:lnSpc>
              <a:spcBef>
                <a:spcPts val="0"/>
              </a:spcBef>
              <a:spcAft>
                <a:spcPts val="0"/>
              </a:spcAft>
              <a:buClr>
                <a:schemeClr val="dk1"/>
              </a:buClr>
              <a:buSzPts val="1000"/>
              <a:buChar char="○"/>
              <a:defRPr sz="1000">
                <a:solidFill>
                  <a:schemeClr val="dk1"/>
                </a:solidFill>
              </a:defRPr>
            </a:lvl5pPr>
            <a:lvl6pPr indent="-292100" lvl="5" marL="2743200">
              <a:lnSpc>
                <a:spcPct val="100000"/>
              </a:lnSpc>
              <a:spcBef>
                <a:spcPts val="0"/>
              </a:spcBef>
              <a:spcAft>
                <a:spcPts val="0"/>
              </a:spcAft>
              <a:buClr>
                <a:schemeClr val="dk1"/>
              </a:buClr>
              <a:buSzPts val="1000"/>
              <a:buChar char="■"/>
              <a:defRPr sz="1000">
                <a:solidFill>
                  <a:schemeClr val="dk1"/>
                </a:solidFill>
              </a:defRPr>
            </a:lvl6pPr>
            <a:lvl7pPr indent="-292100" lvl="6" marL="3200400">
              <a:lnSpc>
                <a:spcPct val="100000"/>
              </a:lnSpc>
              <a:spcBef>
                <a:spcPts val="0"/>
              </a:spcBef>
              <a:spcAft>
                <a:spcPts val="0"/>
              </a:spcAft>
              <a:buClr>
                <a:schemeClr val="dk1"/>
              </a:buClr>
              <a:buSzPts val="1000"/>
              <a:buChar char="●"/>
              <a:defRPr sz="1000">
                <a:solidFill>
                  <a:schemeClr val="dk1"/>
                </a:solidFill>
              </a:defRPr>
            </a:lvl7pPr>
            <a:lvl8pPr indent="-292100" lvl="7" marL="3657600">
              <a:lnSpc>
                <a:spcPct val="100000"/>
              </a:lnSpc>
              <a:spcBef>
                <a:spcPts val="0"/>
              </a:spcBef>
              <a:spcAft>
                <a:spcPts val="0"/>
              </a:spcAft>
              <a:buClr>
                <a:schemeClr val="dk1"/>
              </a:buClr>
              <a:buSzPts val="1000"/>
              <a:buChar char="○"/>
              <a:defRPr sz="1000">
                <a:solidFill>
                  <a:schemeClr val="dk1"/>
                </a:solidFill>
              </a:defRPr>
            </a:lvl8pPr>
            <a:lvl9pPr indent="-292100" lvl="8" marL="4114800">
              <a:lnSpc>
                <a:spcPct val="100000"/>
              </a:lnSpc>
              <a:spcBef>
                <a:spcPts val="0"/>
              </a:spcBef>
              <a:spcAft>
                <a:spcPts val="0"/>
              </a:spcAft>
              <a:buClr>
                <a:schemeClr val="dk1"/>
              </a:buClr>
              <a:buSzPts val="1000"/>
              <a:buChar char="■"/>
              <a:defRPr sz="1000">
                <a:solidFill>
                  <a:schemeClr val="dk1"/>
                </a:solidFill>
              </a:defRPr>
            </a:lvl9pPr>
          </a:lstStyle>
          <a:p/>
        </p:txBody>
      </p:sp>
      <p:sp>
        <p:nvSpPr>
          <p:cNvPr id="127" name="Google Shape;127;p13"/>
          <p:cNvSpPr txBox="1"/>
          <p:nvPr>
            <p:ph idx="2" type="body"/>
          </p:nvPr>
        </p:nvSpPr>
        <p:spPr>
          <a:xfrm>
            <a:off x="4782375" y="2636275"/>
            <a:ext cx="1175700" cy="2047200"/>
          </a:xfrm>
          <a:prstGeom prst="rect">
            <a:avLst/>
          </a:prstGeom>
        </p:spPr>
        <p:txBody>
          <a:bodyPr anchorCtr="0" anchor="t" bIns="0" lIns="0" spcFirstLastPara="1" rIns="0" wrap="square" tIns="0">
            <a:normAutofit/>
          </a:bodyPr>
          <a:lstStyle>
            <a:lvl1pPr indent="-292100" lvl="0" marL="457200">
              <a:spcBef>
                <a:spcPts val="0"/>
              </a:spcBef>
              <a:spcAft>
                <a:spcPts val="0"/>
              </a:spcAft>
              <a:buClr>
                <a:schemeClr val="dk1"/>
              </a:buClr>
              <a:buSzPts val="1000"/>
              <a:buFont typeface="Inter"/>
              <a:buChar char="●"/>
              <a:defRPr sz="1000">
                <a:solidFill>
                  <a:schemeClr val="dk1"/>
                </a:solidFill>
              </a:defRPr>
            </a:lvl1pPr>
            <a:lvl2pPr indent="-292100" lvl="1" marL="914400">
              <a:spcBef>
                <a:spcPts val="1200"/>
              </a:spcBef>
              <a:spcAft>
                <a:spcPts val="0"/>
              </a:spcAft>
              <a:buClr>
                <a:schemeClr val="dk1"/>
              </a:buClr>
              <a:buSzPts val="1000"/>
              <a:buFont typeface="Inter"/>
              <a:buChar char="○"/>
              <a:defRPr sz="1000">
                <a:solidFill>
                  <a:schemeClr val="dk1"/>
                </a:solidFill>
              </a:defRPr>
            </a:lvl2pPr>
            <a:lvl3pPr indent="-292100" lvl="2" marL="1371600">
              <a:spcBef>
                <a:spcPts val="1200"/>
              </a:spcBef>
              <a:spcAft>
                <a:spcPts val="0"/>
              </a:spcAft>
              <a:buClr>
                <a:schemeClr val="dk1"/>
              </a:buClr>
              <a:buSzPts val="1000"/>
              <a:buFont typeface="Inter"/>
              <a:buChar char="■"/>
              <a:defRPr sz="1000">
                <a:solidFill>
                  <a:schemeClr val="dk1"/>
                </a:solidFill>
              </a:defRPr>
            </a:lvl3pPr>
            <a:lvl4pPr indent="-292100" lvl="3" marL="1828800">
              <a:spcBef>
                <a:spcPts val="1200"/>
              </a:spcBef>
              <a:spcAft>
                <a:spcPts val="0"/>
              </a:spcAft>
              <a:buClr>
                <a:schemeClr val="dk1"/>
              </a:buClr>
              <a:buSzPts val="1000"/>
              <a:buFont typeface="Inter"/>
              <a:buChar char="●"/>
              <a:defRPr sz="1000">
                <a:solidFill>
                  <a:schemeClr val="dk1"/>
                </a:solidFill>
              </a:defRPr>
            </a:lvl4pPr>
            <a:lvl5pPr indent="-292100" lvl="4" marL="2286000">
              <a:spcBef>
                <a:spcPts val="1200"/>
              </a:spcBef>
              <a:spcAft>
                <a:spcPts val="0"/>
              </a:spcAft>
              <a:buClr>
                <a:schemeClr val="dk1"/>
              </a:buClr>
              <a:buSzPts val="1000"/>
              <a:buFont typeface="Inter"/>
              <a:buChar char="○"/>
              <a:defRPr sz="1000">
                <a:solidFill>
                  <a:schemeClr val="dk1"/>
                </a:solidFill>
              </a:defRPr>
            </a:lvl5pPr>
            <a:lvl6pPr indent="-292100" lvl="5" marL="2743200">
              <a:spcBef>
                <a:spcPts val="1200"/>
              </a:spcBef>
              <a:spcAft>
                <a:spcPts val="0"/>
              </a:spcAft>
              <a:buClr>
                <a:schemeClr val="dk1"/>
              </a:buClr>
              <a:buSzPts val="1000"/>
              <a:buFont typeface="Inter"/>
              <a:buChar char="■"/>
              <a:defRPr sz="1000">
                <a:solidFill>
                  <a:schemeClr val="dk1"/>
                </a:solidFill>
              </a:defRPr>
            </a:lvl6pPr>
            <a:lvl7pPr indent="-292100" lvl="6" marL="3200400">
              <a:spcBef>
                <a:spcPts val="1200"/>
              </a:spcBef>
              <a:spcAft>
                <a:spcPts val="0"/>
              </a:spcAft>
              <a:buClr>
                <a:schemeClr val="dk1"/>
              </a:buClr>
              <a:buSzPts val="1000"/>
              <a:buFont typeface="Inter"/>
              <a:buChar char="●"/>
              <a:defRPr sz="1000">
                <a:solidFill>
                  <a:schemeClr val="dk1"/>
                </a:solidFill>
              </a:defRPr>
            </a:lvl7pPr>
            <a:lvl8pPr indent="-292100" lvl="7" marL="3657600">
              <a:spcBef>
                <a:spcPts val="1200"/>
              </a:spcBef>
              <a:spcAft>
                <a:spcPts val="0"/>
              </a:spcAft>
              <a:buClr>
                <a:schemeClr val="dk1"/>
              </a:buClr>
              <a:buSzPts val="1000"/>
              <a:buFont typeface="Inter"/>
              <a:buChar char="○"/>
              <a:defRPr sz="1000">
                <a:solidFill>
                  <a:schemeClr val="dk1"/>
                </a:solidFill>
              </a:defRPr>
            </a:lvl8pPr>
            <a:lvl9pPr indent="-292100" lvl="8" marL="4114800">
              <a:spcBef>
                <a:spcPts val="1200"/>
              </a:spcBef>
              <a:spcAft>
                <a:spcPts val="1200"/>
              </a:spcAft>
              <a:buClr>
                <a:schemeClr val="dk1"/>
              </a:buClr>
              <a:buSzPts val="1000"/>
              <a:buFont typeface="Inter"/>
              <a:buChar char="■"/>
              <a:defRPr sz="1000">
                <a:solidFill>
                  <a:schemeClr val="dk1"/>
                </a:solidFill>
              </a:defRPr>
            </a:lvl9pPr>
          </a:lstStyle>
          <a:p/>
        </p:txBody>
      </p:sp>
      <p:sp>
        <p:nvSpPr>
          <p:cNvPr id="128" name="Google Shape;128;p13"/>
          <p:cNvSpPr/>
          <p:nvPr>
            <p:ph idx="3" type="pic"/>
          </p:nvPr>
        </p:nvSpPr>
        <p:spPr>
          <a:xfrm>
            <a:off x="283850" y="0"/>
            <a:ext cx="4227000" cy="4683600"/>
          </a:xfrm>
          <a:prstGeom prst="roundRect">
            <a:avLst>
              <a:gd fmla="val 0" name="adj"/>
            </a:avLst>
          </a:prstGeom>
          <a:noFill/>
          <a:ln>
            <a:noFill/>
          </a:ln>
        </p:spPr>
      </p:sp>
      <p:sp>
        <p:nvSpPr>
          <p:cNvPr id="129" name="Google Shape;129;p13"/>
          <p:cNvSpPr txBox="1"/>
          <p:nvPr>
            <p:ph idx="12" type="sldNum"/>
          </p:nvPr>
        </p:nvSpPr>
        <p:spPr>
          <a:xfrm>
            <a:off x="8308150" y="4782125"/>
            <a:ext cx="548700" cy="76200"/>
          </a:xfrm>
          <a:prstGeom prst="rect">
            <a:avLst/>
          </a:prstGeom>
        </p:spPr>
        <p:txBody>
          <a:bodyPr anchorCtr="0" anchor="t" bIns="91425" lIns="91425" spcFirstLastPara="1" rIns="91425" wrap="square" tIns="91425">
            <a:normAutofit fontScale="25000" lnSpcReduction="20000"/>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
        <p:nvSpPr>
          <p:cNvPr id="130" name="Google Shape;130;p13"/>
          <p:cNvSpPr txBox="1"/>
          <p:nvPr>
            <p:ph idx="4" type="title"/>
          </p:nvPr>
        </p:nvSpPr>
        <p:spPr>
          <a:xfrm>
            <a:off x="4629750" y="4778975"/>
            <a:ext cx="1328400" cy="762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600"/>
              <a:buNone/>
              <a:defRPr>
                <a:solidFill>
                  <a:schemeClr val="dk1"/>
                </a:solidFill>
              </a:defRPr>
            </a:lvl1pPr>
            <a:lvl2pPr lvl="1">
              <a:spcBef>
                <a:spcPts val="0"/>
              </a:spcBef>
              <a:spcAft>
                <a:spcPts val="0"/>
              </a:spcAft>
              <a:buClr>
                <a:schemeClr val="dk1"/>
              </a:buClr>
              <a:buSzPts val="2800"/>
              <a:buNone/>
              <a:defRPr>
                <a:solidFill>
                  <a:schemeClr val="dk1"/>
                </a:solidFill>
              </a:defRPr>
            </a:lvl2pPr>
            <a:lvl3pPr lvl="2">
              <a:spcBef>
                <a:spcPts val="0"/>
              </a:spcBef>
              <a:spcAft>
                <a:spcPts val="0"/>
              </a:spcAft>
              <a:buClr>
                <a:schemeClr val="dk1"/>
              </a:buClr>
              <a:buSzPts val="2800"/>
              <a:buNone/>
              <a:defRPr>
                <a:solidFill>
                  <a:schemeClr val="dk1"/>
                </a:solidFill>
              </a:defRPr>
            </a:lvl3pPr>
            <a:lvl4pPr lvl="3">
              <a:spcBef>
                <a:spcPts val="0"/>
              </a:spcBef>
              <a:spcAft>
                <a:spcPts val="0"/>
              </a:spcAft>
              <a:buClr>
                <a:schemeClr val="dk1"/>
              </a:buClr>
              <a:buSzPts val="2800"/>
              <a:buNone/>
              <a:defRPr>
                <a:solidFill>
                  <a:schemeClr val="dk1"/>
                </a:solidFill>
              </a:defRPr>
            </a:lvl4pPr>
            <a:lvl5pPr lvl="4">
              <a:spcBef>
                <a:spcPts val="0"/>
              </a:spcBef>
              <a:spcAft>
                <a:spcPts val="0"/>
              </a:spcAft>
              <a:buClr>
                <a:schemeClr val="dk1"/>
              </a:buClr>
              <a:buSzPts val="2800"/>
              <a:buNone/>
              <a:defRPr>
                <a:solidFill>
                  <a:schemeClr val="dk1"/>
                </a:solidFill>
              </a:defRPr>
            </a:lvl5pPr>
            <a:lvl6pPr lvl="5">
              <a:spcBef>
                <a:spcPts val="0"/>
              </a:spcBef>
              <a:spcAft>
                <a:spcPts val="0"/>
              </a:spcAft>
              <a:buClr>
                <a:schemeClr val="dk1"/>
              </a:buClr>
              <a:buSzPts val="2800"/>
              <a:buNone/>
              <a:defRPr>
                <a:solidFill>
                  <a:schemeClr val="dk1"/>
                </a:solidFill>
              </a:defRPr>
            </a:lvl6pPr>
            <a:lvl7pPr lvl="6">
              <a:spcBef>
                <a:spcPts val="0"/>
              </a:spcBef>
              <a:spcAft>
                <a:spcPts val="0"/>
              </a:spcAft>
              <a:buClr>
                <a:schemeClr val="dk1"/>
              </a:buClr>
              <a:buSzPts val="2800"/>
              <a:buNone/>
              <a:defRPr>
                <a:solidFill>
                  <a:schemeClr val="dk1"/>
                </a:solidFill>
              </a:defRPr>
            </a:lvl7pPr>
            <a:lvl8pPr lvl="7">
              <a:spcBef>
                <a:spcPts val="0"/>
              </a:spcBef>
              <a:spcAft>
                <a:spcPts val="0"/>
              </a:spcAft>
              <a:buClr>
                <a:schemeClr val="dk1"/>
              </a:buClr>
              <a:buSzPts val="2800"/>
              <a:buNone/>
              <a:defRPr>
                <a:solidFill>
                  <a:schemeClr val="dk1"/>
                </a:solidFill>
              </a:defRPr>
            </a:lvl8pPr>
            <a:lvl9pPr lvl="8">
              <a:spcBef>
                <a:spcPts val="0"/>
              </a:spcBef>
              <a:spcAft>
                <a:spcPts val="0"/>
              </a:spcAft>
              <a:buClr>
                <a:schemeClr val="dk1"/>
              </a:buClr>
              <a:buSzPts val="2800"/>
              <a:buNone/>
              <a:defRPr>
                <a:solidFill>
                  <a:schemeClr val="dk1"/>
                </a:solidFill>
              </a:defRPr>
            </a:lvl9pPr>
          </a:lstStyle>
          <a:p/>
        </p:txBody>
      </p:sp>
      <p:sp>
        <p:nvSpPr>
          <p:cNvPr id="131" name="Google Shape;131;p13"/>
          <p:cNvSpPr txBox="1"/>
          <p:nvPr>
            <p:ph idx="5" type="title"/>
          </p:nvPr>
        </p:nvSpPr>
        <p:spPr>
          <a:xfrm>
            <a:off x="6086100" y="4778975"/>
            <a:ext cx="1328400" cy="762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1"/>
              </a:buClr>
              <a:buSzPts val="600"/>
              <a:buNone/>
              <a:defRPr>
                <a:solidFill>
                  <a:schemeClr val="dk1"/>
                </a:solidFill>
              </a:defRPr>
            </a:lvl1pPr>
            <a:lvl2pPr lvl="1">
              <a:spcBef>
                <a:spcPts val="0"/>
              </a:spcBef>
              <a:spcAft>
                <a:spcPts val="0"/>
              </a:spcAft>
              <a:buClr>
                <a:schemeClr val="dk1"/>
              </a:buClr>
              <a:buSzPts val="2800"/>
              <a:buNone/>
              <a:defRPr>
                <a:solidFill>
                  <a:schemeClr val="dk1"/>
                </a:solidFill>
              </a:defRPr>
            </a:lvl2pPr>
            <a:lvl3pPr lvl="2">
              <a:spcBef>
                <a:spcPts val="0"/>
              </a:spcBef>
              <a:spcAft>
                <a:spcPts val="0"/>
              </a:spcAft>
              <a:buClr>
                <a:schemeClr val="dk1"/>
              </a:buClr>
              <a:buSzPts val="2800"/>
              <a:buNone/>
              <a:defRPr>
                <a:solidFill>
                  <a:schemeClr val="dk1"/>
                </a:solidFill>
              </a:defRPr>
            </a:lvl3pPr>
            <a:lvl4pPr lvl="3">
              <a:spcBef>
                <a:spcPts val="0"/>
              </a:spcBef>
              <a:spcAft>
                <a:spcPts val="0"/>
              </a:spcAft>
              <a:buClr>
                <a:schemeClr val="dk1"/>
              </a:buClr>
              <a:buSzPts val="2800"/>
              <a:buNone/>
              <a:defRPr>
                <a:solidFill>
                  <a:schemeClr val="dk1"/>
                </a:solidFill>
              </a:defRPr>
            </a:lvl4pPr>
            <a:lvl5pPr lvl="4">
              <a:spcBef>
                <a:spcPts val="0"/>
              </a:spcBef>
              <a:spcAft>
                <a:spcPts val="0"/>
              </a:spcAft>
              <a:buClr>
                <a:schemeClr val="dk1"/>
              </a:buClr>
              <a:buSzPts val="2800"/>
              <a:buNone/>
              <a:defRPr>
                <a:solidFill>
                  <a:schemeClr val="dk1"/>
                </a:solidFill>
              </a:defRPr>
            </a:lvl5pPr>
            <a:lvl6pPr lvl="5">
              <a:spcBef>
                <a:spcPts val="0"/>
              </a:spcBef>
              <a:spcAft>
                <a:spcPts val="0"/>
              </a:spcAft>
              <a:buClr>
                <a:schemeClr val="dk1"/>
              </a:buClr>
              <a:buSzPts val="2800"/>
              <a:buNone/>
              <a:defRPr>
                <a:solidFill>
                  <a:schemeClr val="dk1"/>
                </a:solidFill>
              </a:defRPr>
            </a:lvl6pPr>
            <a:lvl7pPr lvl="6">
              <a:spcBef>
                <a:spcPts val="0"/>
              </a:spcBef>
              <a:spcAft>
                <a:spcPts val="0"/>
              </a:spcAft>
              <a:buClr>
                <a:schemeClr val="dk1"/>
              </a:buClr>
              <a:buSzPts val="2800"/>
              <a:buNone/>
              <a:defRPr>
                <a:solidFill>
                  <a:schemeClr val="dk1"/>
                </a:solidFill>
              </a:defRPr>
            </a:lvl7pPr>
            <a:lvl8pPr lvl="7">
              <a:spcBef>
                <a:spcPts val="0"/>
              </a:spcBef>
              <a:spcAft>
                <a:spcPts val="0"/>
              </a:spcAft>
              <a:buClr>
                <a:schemeClr val="dk1"/>
              </a:buClr>
              <a:buSzPts val="2800"/>
              <a:buNone/>
              <a:defRPr>
                <a:solidFill>
                  <a:schemeClr val="dk1"/>
                </a:solidFill>
              </a:defRPr>
            </a:lvl8pPr>
            <a:lvl9pPr lvl="8">
              <a:spcBef>
                <a:spcPts val="0"/>
              </a:spcBef>
              <a:spcAft>
                <a:spcPts val="0"/>
              </a:spcAft>
              <a:buClr>
                <a:schemeClr val="dk1"/>
              </a:buClr>
              <a:buSzPts val="2800"/>
              <a:buNone/>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4"/>
          <p:cNvSpPr txBox="1"/>
          <p:nvPr>
            <p:ph type="title"/>
          </p:nvPr>
        </p:nvSpPr>
        <p:spPr>
          <a:xfrm>
            <a:off x="4876700" y="559000"/>
            <a:ext cx="4074900" cy="1362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rgbClr val="000000"/>
                </a:solidFill>
                <a:latin typeface="Calibri"/>
                <a:ea typeface="Calibri"/>
                <a:cs typeface="Calibri"/>
                <a:sym typeface="Calibri"/>
              </a:rPr>
              <a:t>Brain Tumor Classification with Deep Learning </a:t>
            </a:r>
            <a:endParaRPr sz="3000">
              <a:solidFill>
                <a:srgbClr val="000000"/>
              </a:solidFill>
              <a:latin typeface="Calibri"/>
              <a:ea typeface="Calibri"/>
              <a:cs typeface="Calibri"/>
              <a:sym typeface="Calibri"/>
            </a:endParaRPr>
          </a:p>
        </p:txBody>
      </p:sp>
      <p:sp>
        <p:nvSpPr>
          <p:cNvPr id="137" name="Google Shape;137;p14"/>
          <p:cNvSpPr txBox="1"/>
          <p:nvPr>
            <p:ph idx="1" type="body"/>
          </p:nvPr>
        </p:nvSpPr>
        <p:spPr>
          <a:xfrm>
            <a:off x="5153225" y="2317650"/>
            <a:ext cx="2770800" cy="204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800">
                <a:solidFill>
                  <a:srgbClr val="000000"/>
                </a:solidFill>
              </a:rPr>
              <a:t>By: Angeles Olvera </a:t>
            </a:r>
            <a:endParaRPr sz="1800">
              <a:solidFill>
                <a:srgbClr val="000000"/>
              </a:solidFill>
            </a:endParaRPr>
          </a:p>
        </p:txBody>
      </p:sp>
      <p:pic>
        <p:nvPicPr>
          <p:cNvPr id="138" name="Google Shape;138;p14"/>
          <p:cNvPicPr preferRelativeResize="0"/>
          <p:nvPr/>
        </p:nvPicPr>
        <p:blipFill>
          <a:blip r:embed="rId3">
            <a:alphaModFix/>
          </a:blip>
          <a:stretch>
            <a:fillRect/>
          </a:stretch>
        </p:blipFill>
        <p:spPr>
          <a:xfrm>
            <a:off x="176925" y="1016150"/>
            <a:ext cx="4324950" cy="270081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3"/>
          <p:cNvSpPr txBox="1"/>
          <p:nvPr>
            <p:ph type="title"/>
          </p:nvPr>
        </p:nvSpPr>
        <p:spPr>
          <a:xfrm>
            <a:off x="178400" y="81775"/>
            <a:ext cx="4074900" cy="492600"/>
          </a:xfrm>
          <a:prstGeom prst="rect">
            <a:avLst/>
          </a:prstGeom>
        </p:spPr>
        <p:txBody>
          <a:bodyPr anchorCtr="0" anchor="t" bIns="91425" lIns="91425" spcFirstLastPara="1" rIns="91425" wrap="square" tIns="91425">
            <a:spAutoFit/>
          </a:bodyPr>
          <a:lstStyle/>
          <a:p>
            <a:pPr indent="0" lvl="0" marL="0" rtl="0" algn="l">
              <a:lnSpc>
                <a:spcPct val="100000"/>
              </a:lnSpc>
              <a:spcBef>
                <a:spcPts val="1100"/>
              </a:spcBef>
              <a:spcAft>
                <a:spcPts val="700"/>
              </a:spcAft>
              <a:buNone/>
            </a:pPr>
            <a:r>
              <a:rPr b="1" lang="en" sz="2000">
                <a:solidFill>
                  <a:srgbClr val="000000"/>
                </a:solidFill>
                <a:latin typeface="Calibri"/>
                <a:ea typeface="Calibri"/>
                <a:cs typeface="Calibri"/>
                <a:sym typeface="Calibri"/>
              </a:rPr>
              <a:t>Model Optimization</a:t>
            </a:r>
            <a:endParaRPr b="1">
              <a:solidFill>
                <a:srgbClr val="000000"/>
              </a:solidFill>
              <a:latin typeface="Calibri"/>
              <a:ea typeface="Calibri"/>
              <a:cs typeface="Calibri"/>
              <a:sym typeface="Calibri"/>
            </a:endParaRPr>
          </a:p>
        </p:txBody>
      </p:sp>
      <p:sp>
        <p:nvSpPr>
          <p:cNvPr id="212" name="Google Shape;212;p23"/>
          <p:cNvSpPr txBox="1"/>
          <p:nvPr/>
        </p:nvSpPr>
        <p:spPr>
          <a:xfrm>
            <a:off x="115650" y="548825"/>
            <a:ext cx="4137600" cy="385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Manual Optimization: Xception Model</a:t>
            </a:r>
            <a:endParaRPr b="1" sz="1300"/>
          </a:p>
          <a:p>
            <a:pPr indent="-298450" lvl="0" marL="457200" rtl="0" algn="l">
              <a:lnSpc>
                <a:spcPct val="115000"/>
              </a:lnSpc>
              <a:spcBef>
                <a:spcPts val="1200"/>
              </a:spcBef>
              <a:spcAft>
                <a:spcPts val="0"/>
              </a:spcAft>
              <a:buSzPts val="1100"/>
              <a:buChar char="●"/>
            </a:pPr>
            <a:r>
              <a:rPr lang="en" sz="1100"/>
              <a:t>Increased Dense layer size from </a:t>
            </a:r>
            <a:r>
              <a:rPr b="1" lang="en" sz="1100"/>
              <a:t>64 → 256 neurons</a:t>
            </a:r>
            <a:endParaRPr b="1" sz="1100"/>
          </a:p>
          <a:p>
            <a:pPr indent="-298450" lvl="0" marL="457200" rtl="0" algn="l">
              <a:lnSpc>
                <a:spcPct val="115000"/>
              </a:lnSpc>
              <a:spcBef>
                <a:spcPts val="0"/>
              </a:spcBef>
              <a:spcAft>
                <a:spcPts val="0"/>
              </a:spcAft>
              <a:buSzPts val="1100"/>
              <a:buChar char="●"/>
            </a:pPr>
            <a:r>
              <a:rPr lang="en" sz="1100"/>
              <a:t>Reduced dropout rate from </a:t>
            </a:r>
            <a:r>
              <a:rPr b="1" lang="en" sz="1100"/>
              <a:t>30% → 10%</a:t>
            </a:r>
            <a:endParaRPr b="1" sz="1100"/>
          </a:p>
          <a:p>
            <a:pPr indent="-298450" lvl="0" marL="457200" rtl="0" algn="l">
              <a:lnSpc>
                <a:spcPct val="115000"/>
              </a:lnSpc>
              <a:spcBef>
                <a:spcPts val="0"/>
              </a:spcBef>
              <a:spcAft>
                <a:spcPts val="0"/>
              </a:spcAft>
              <a:buSzPts val="1100"/>
              <a:buChar char="●"/>
            </a:pPr>
            <a:r>
              <a:rPr lang="en" sz="1100"/>
              <a:t>Model architecture unchanged beyond hyperparameters</a:t>
            </a:r>
            <a:endParaRPr sz="1100"/>
          </a:p>
          <a:p>
            <a:pPr indent="-298450" lvl="0" marL="457200" rtl="0" algn="l">
              <a:lnSpc>
                <a:spcPct val="115000"/>
              </a:lnSpc>
              <a:spcBef>
                <a:spcPts val="0"/>
              </a:spcBef>
              <a:spcAft>
                <a:spcPts val="0"/>
              </a:spcAft>
              <a:buSzPts val="1100"/>
              <a:buChar char="●"/>
            </a:pPr>
            <a:r>
              <a:rPr lang="en" sz="1100"/>
              <a:t>Achieved significant performance boost:</a:t>
            </a:r>
            <a:endParaRPr sz="1100"/>
          </a:p>
          <a:p>
            <a:pPr indent="-298450" lvl="1" marL="914400" rtl="0" algn="l">
              <a:lnSpc>
                <a:spcPct val="115000"/>
              </a:lnSpc>
              <a:spcBef>
                <a:spcPts val="0"/>
              </a:spcBef>
              <a:spcAft>
                <a:spcPts val="0"/>
              </a:spcAft>
              <a:buSzPts val="1100"/>
              <a:buChar char="○"/>
            </a:pPr>
            <a:r>
              <a:rPr b="1" lang="en" sz="1100"/>
              <a:t>Precision</a:t>
            </a:r>
            <a:r>
              <a:rPr lang="en" sz="1100"/>
              <a:t>: 95.23%</a:t>
            </a:r>
            <a:endParaRPr sz="1100"/>
          </a:p>
          <a:p>
            <a:pPr indent="-298450" lvl="1" marL="914400" rtl="0" algn="l">
              <a:lnSpc>
                <a:spcPct val="115000"/>
              </a:lnSpc>
              <a:spcBef>
                <a:spcPts val="0"/>
              </a:spcBef>
              <a:spcAft>
                <a:spcPts val="0"/>
              </a:spcAft>
              <a:buSzPts val="1100"/>
              <a:buChar char="○"/>
            </a:pPr>
            <a:r>
              <a:rPr b="1" lang="en" sz="1100"/>
              <a:t>Recall</a:t>
            </a:r>
            <a:r>
              <a:rPr lang="en" sz="1100"/>
              <a:t>: 95.22%</a:t>
            </a:r>
            <a:endParaRPr sz="1100"/>
          </a:p>
          <a:p>
            <a:pPr indent="-298450" lvl="1" marL="914400" rtl="0" algn="l">
              <a:lnSpc>
                <a:spcPct val="115000"/>
              </a:lnSpc>
              <a:spcBef>
                <a:spcPts val="0"/>
              </a:spcBef>
              <a:spcAft>
                <a:spcPts val="0"/>
              </a:spcAft>
              <a:buSzPts val="1100"/>
              <a:buChar char="○"/>
            </a:pPr>
            <a:r>
              <a:rPr b="1" lang="en" sz="1100"/>
              <a:t>F1-Score</a:t>
            </a:r>
            <a:r>
              <a:rPr lang="en" sz="1100"/>
              <a:t>: 95.23%</a:t>
            </a:r>
            <a:endParaRPr sz="1100"/>
          </a:p>
          <a:p>
            <a:pPr indent="-298450" lvl="1" marL="914400" rtl="0" algn="l">
              <a:lnSpc>
                <a:spcPct val="115000"/>
              </a:lnSpc>
              <a:spcBef>
                <a:spcPts val="0"/>
              </a:spcBef>
              <a:spcAft>
                <a:spcPts val="0"/>
              </a:spcAft>
              <a:buSzPts val="1100"/>
              <a:buChar char="○"/>
            </a:pPr>
            <a:r>
              <a:rPr b="1" lang="en" sz="1100"/>
              <a:t>Accuracy</a:t>
            </a:r>
            <a:r>
              <a:rPr lang="en" sz="1100"/>
              <a:t>: 95.23%</a:t>
            </a:r>
            <a:endParaRPr sz="1100"/>
          </a:p>
          <a:p>
            <a:pPr indent="-298450" lvl="0" marL="457200" rtl="0" algn="l">
              <a:lnSpc>
                <a:spcPct val="115000"/>
              </a:lnSpc>
              <a:spcBef>
                <a:spcPts val="0"/>
              </a:spcBef>
              <a:spcAft>
                <a:spcPts val="0"/>
              </a:spcAft>
              <a:buSzPts val="1100"/>
              <a:buChar char="●"/>
            </a:pPr>
            <a:r>
              <a:rPr lang="en" sz="1100"/>
              <a:t>Confusion matrix shows improved predictions across all 4 tumor classes</a:t>
            </a:r>
            <a:endParaRPr sz="1100"/>
          </a:p>
          <a:p>
            <a:pPr indent="0" lvl="0" marL="0" rtl="0" algn="l">
              <a:spcBef>
                <a:spcPts val="1200"/>
              </a:spcBef>
              <a:spcAft>
                <a:spcPts val="0"/>
              </a:spcAft>
              <a:buNone/>
            </a:pPr>
            <a:r>
              <a:t/>
            </a:r>
            <a:endParaRPr sz="1300">
              <a:solidFill>
                <a:schemeClr val="dk2"/>
              </a:solidFill>
              <a:latin typeface="Calibri"/>
              <a:ea typeface="Calibri"/>
              <a:cs typeface="Calibri"/>
              <a:sym typeface="Calibri"/>
            </a:endParaRPr>
          </a:p>
        </p:txBody>
      </p:sp>
      <p:pic>
        <p:nvPicPr>
          <p:cNvPr id="213" name="Google Shape;213;p23"/>
          <p:cNvPicPr preferRelativeResize="0"/>
          <p:nvPr/>
        </p:nvPicPr>
        <p:blipFill>
          <a:blip r:embed="rId3">
            <a:alphaModFix/>
          </a:blip>
          <a:stretch>
            <a:fillRect/>
          </a:stretch>
        </p:blipFill>
        <p:spPr>
          <a:xfrm>
            <a:off x="4863200" y="440875"/>
            <a:ext cx="3181350" cy="3152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4"/>
          <p:cNvSpPr txBox="1"/>
          <p:nvPr>
            <p:ph type="title"/>
          </p:nvPr>
        </p:nvSpPr>
        <p:spPr>
          <a:xfrm>
            <a:off x="2746375" y="117925"/>
            <a:ext cx="3339900" cy="507900"/>
          </a:xfrm>
          <a:prstGeom prst="rect">
            <a:avLst/>
          </a:prstGeom>
        </p:spPr>
        <p:txBody>
          <a:bodyPr anchorCtr="0" anchor="t" bIns="91425" lIns="91425" spcFirstLastPara="1" rIns="91425" wrap="square" tIns="91425">
            <a:spAutoFit/>
          </a:bodyPr>
          <a:lstStyle/>
          <a:p>
            <a:pPr indent="0" lvl="0" marL="0" rtl="0" algn="l">
              <a:lnSpc>
                <a:spcPct val="100000"/>
              </a:lnSpc>
              <a:spcBef>
                <a:spcPts val="1100"/>
              </a:spcBef>
              <a:spcAft>
                <a:spcPts val="700"/>
              </a:spcAft>
              <a:buNone/>
            </a:pPr>
            <a:r>
              <a:rPr b="1" lang="en" sz="2100">
                <a:solidFill>
                  <a:srgbClr val="000000"/>
                </a:solidFill>
                <a:latin typeface="Calibri"/>
                <a:ea typeface="Calibri"/>
                <a:cs typeface="Calibri"/>
                <a:sym typeface="Calibri"/>
              </a:rPr>
              <a:t>Testing the Final Model</a:t>
            </a:r>
            <a:endParaRPr b="1" sz="2100">
              <a:solidFill>
                <a:srgbClr val="000000"/>
              </a:solidFill>
              <a:latin typeface="Calibri"/>
              <a:ea typeface="Calibri"/>
              <a:cs typeface="Calibri"/>
              <a:sym typeface="Calibri"/>
            </a:endParaRPr>
          </a:p>
        </p:txBody>
      </p:sp>
      <p:sp>
        <p:nvSpPr>
          <p:cNvPr id="219" name="Google Shape;219;p24"/>
          <p:cNvSpPr txBox="1"/>
          <p:nvPr/>
        </p:nvSpPr>
        <p:spPr>
          <a:xfrm>
            <a:off x="319775" y="866325"/>
            <a:ext cx="4059600" cy="32658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sz="1100"/>
              <a:t>Evaluated on </a:t>
            </a:r>
            <a:r>
              <a:rPr b="1" lang="en" sz="1100"/>
              <a:t>394 test images</a:t>
            </a:r>
            <a:r>
              <a:rPr lang="en" sz="1100"/>
              <a:t>, preprocessed identically to training data</a:t>
            </a:r>
            <a:endParaRPr sz="1100"/>
          </a:p>
          <a:p>
            <a:pPr indent="-298450" lvl="0" marL="457200" rtl="0" algn="l">
              <a:spcBef>
                <a:spcPts val="0"/>
              </a:spcBef>
              <a:spcAft>
                <a:spcPts val="0"/>
              </a:spcAft>
              <a:buSzPts val="1100"/>
              <a:buChar char="●"/>
            </a:pPr>
            <a:r>
              <a:rPr lang="en" sz="1100"/>
              <a:t>Achieved strong generalization on unseen data:</a:t>
            </a:r>
            <a:endParaRPr sz="1100"/>
          </a:p>
          <a:p>
            <a:pPr indent="-298450" lvl="1" marL="914400" rtl="0" algn="l">
              <a:lnSpc>
                <a:spcPct val="115000"/>
              </a:lnSpc>
              <a:spcBef>
                <a:spcPts val="0"/>
              </a:spcBef>
              <a:spcAft>
                <a:spcPts val="0"/>
              </a:spcAft>
              <a:buSzPts val="1100"/>
              <a:buChar char="○"/>
            </a:pPr>
            <a:r>
              <a:rPr b="1" lang="en" sz="1100"/>
              <a:t>Precision</a:t>
            </a:r>
            <a:r>
              <a:rPr lang="en" sz="1100"/>
              <a:t>: 97%</a:t>
            </a:r>
            <a:endParaRPr sz="1100"/>
          </a:p>
          <a:p>
            <a:pPr indent="-298450" lvl="1" marL="914400" rtl="0" algn="l">
              <a:lnSpc>
                <a:spcPct val="115000"/>
              </a:lnSpc>
              <a:spcBef>
                <a:spcPts val="0"/>
              </a:spcBef>
              <a:spcAft>
                <a:spcPts val="0"/>
              </a:spcAft>
              <a:buSzPts val="1100"/>
              <a:buChar char="○"/>
            </a:pPr>
            <a:r>
              <a:rPr b="1" lang="en" sz="1100"/>
              <a:t>Recall</a:t>
            </a:r>
            <a:r>
              <a:rPr lang="en" sz="1100"/>
              <a:t>: 96.5%</a:t>
            </a:r>
            <a:endParaRPr sz="1100"/>
          </a:p>
          <a:p>
            <a:pPr indent="-298450" lvl="1" marL="914400" rtl="0" algn="l">
              <a:lnSpc>
                <a:spcPct val="115000"/>
              </a:lnSpc>
              <a:spcBef>
                <a:spcPts val="0"/>
              </a:spcBef>
              <a:spcAft>
                <a:spcPts val="0"/>
              </a:spcAft>
              <a:buSzPts val="1100"/>
              <a:buChar char="○"/>
            </a:pPr>
            <a:r>
              <a:rPr b="1" lang="en" sz="1100"/>
              <a:t>F1-Score</a:t>
            </a:r>
            <a:r>
              <a:rPr lang="en" sz="1100"/>
              <a:t>: 96.7%</a:t>
            </a:r>
            <a:endParaRPr sz="1100"/>
          </a:p>
          <a:p>
            <a:pPr indent="-298450" lvl="1" marL="914400" rtl="0" algn="l">
              <a:lnSpc>
                <a:spcPct val="115000"/>
              </a:lnSpc>
              <a:spcBef>
                <a:spcPts val="0"/>
              </a:spcBef>
              <a:spcAft>
                <a:spcPts val="0"/>
              </a:spcAft>
              <a:buSzPts val="1100"/>
              <a:buChar char="○"/>
            </a:pPr>
            <a:r>
              <a:rPr b="1" lang="en" sz="1100"/>
              <a:t>Accuracy</a:t>
            </a:r>
            <a:r>
              <a:rPr lang="en" sz="1100"/>
              <a:t>: 96%</a:t>
            </a:r>
            <a:endParaRPr sz="1100"/>
          </a:p>
          <a:p>
            <a:pPr indent="-298450" lvl="0" marL="457200" rtl="0" algn="l">
              <a:lnSpc>
                <a:spcPct val="115000"/>
              </a:lnSpc>
              <a:spcBef>
                <a:spcPts val="0"/>
              </a:spcBef>
              <a:spcAft>
                <a:spcPts val="0"/>
              </a:spcAft>
              <a:buSzPts val="1100"/>
              <a:buChar char="●"/>
            </a:pPr>
            <a:r>
              <a:rPr lang="en" sz="1100"/>
              <a:t>Confusion matrix shows consistent diagonal predictions across all four classes</a:t>
            </a:r>
            <a:endParaRPr sz="1100"/>
          </a:p>
          <a:p>
            <a:pPr indent="-298450" lvl="0" marL="457200" rtl="0" algn="l">
              <a:spcBef>
                <a:spcPts val="0"/>
              </a:spcBef>
              <a:spcAft>
                <a:spcPts val="0"/>
              </a:spcAft>
              <a:buSzPts val="1100"/>
              <a:buChar char="●"/>
            </a:pPr>
            <a:r>
              <a:rPr lang="en" sz="1100"/>
              <a:t>Minimal misclassifications suggest </a:t>
            </a:r>
            <a:r>
              <a:rPr b="1" lang="en" sz="1100"/>
              <a:t>no overfitting or underfitting</a:t>
            </a:r>
            <a:endParaRPr b="1" sz="1100"/>
          </a:p>
          <a:p>
            <a:pPr indent="-298450" lvl="0" marL="457200" rtl="0" algn="l">
              <a:spcBef>
                <a:spcPts val="0"/>
              </a:spcBef>
              <a:spcAft>
                <a:spcPts val="0"/>
              </a:spcAft>
              <a:buSzPts val="1100"/>
              <a:buChar char="●"/>
            </a:pPr>
            <a:r>
              <a:rPr lang="en" sz="1100"/>
              <a:t>Confirms the model’s reliability for real-world application</a:t>
            </a:r>
            <a:endParaRPr sz="1100"/>
          </a:p>
          <a:p>
            <a:pPr indent="0" lvl="0" marL="0" rtl="0" algn="l">
              <a:spcBef>
                <a:spcPts val="0"/>
              </a:spcBef>
              <a:spcAft>
                <a:spcPts val="0"/>
              </a:spcAft>
              <a:buNone/>
            </a:pPr>
            <a:r>
              <a:t/>
            </a:r>
            <a:endParaRPr sz="1300">
              <a:solidFill>
                <a:schemeClr val="dk2"/>
              </a:solidFill>
              <a:latin typeface="Calibri"/>
              <a:ea typeface="Calibri"/>
              <a:cs typeface="Calibri"/>
              <a:sym typeface="Calibri"/>
            </a:endParaRPr>
          </a:p>
        </p:txBody>
      </p:sp>
      <p:pic>
        <p:nvPicPr>
          <p:cNvPr id="220" name="Google Shape;220;p24"/>
          <p:cNvPicPr preferRelativeResize="0"/>
          <p:nvPr/>
        </p:nvPicPr>
        <p:blipFill>
          <a:blip r:embed="rId3">
            <a:alphaModFix/>
          </a:blip>
          <a:stretch>
            <a:fillRect/>
          </a:stretch>
        </p:blipFill>
        <p:spPr>
          <a:xfrm>
            <a:off x="5098150" y="625825"/>
            <a:ext cx="3764650" cy="3684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5"/>
          <p:cNvSpPr txBox="1"/>
          <p:nvPr>
            <p:ph type="title"/>
          </p:nvPr>
        </p:nvSpPr>
        <p:spPr>
          <a:xfrm>
            <a:off x="2950350" y="0"/>
            <a:ext cx="2299800" cy="655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rgbClr val="000000"/>
                </a:solidFill>
                <a:latin typeface="Calibri"/>
                <a:ea typeface="Calibri"/>
                <a:cs typeface="Calibri"/>
                <a:sym typeface="Calibri"/>
              </a:rPr>
              <a:t>Recommendations</a:t>
            </a:r>
            <a:r>
              <a:rPr lang="en">
                <a:solidFill>
                  <a:srgbClr val="000000"/>
                </a:solidFill>
              </a:rPr>
              <a:t> </a:t>
            </a:r>
            <a:endParaRPr>
              <a:solidFill>
                <a:srgbClr val="000000"/>
              </a:solidFill>
            </a:endParaRPr>
          </a:p>
        </p:txBody>
      </p:sp>
      <p:sp>
        <p:nvSpPr>
          <p:cNvPr id="226" name="Google Shape;226;p25"/>
          <p:cNvSpPr txBox="1"/>
          <p:nvPr/>
        </p:nvSpPr>
        <p:spPr>
          <a:xfrm>
            <a:off x="365125" y="594175"/>
            <a:ext cx="7279800" cy="9186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b="1" lang="en" sz="1100"/>
              <a:t>Streamline Workflow</a:t>
            </a:r>
            <a:r>
              <a:rPr lang="en" sz="1100"/>
              <a:t>: Automate MRI scan classification to free up clinicians for personalized treatment planning.</a:t>
            </a:r>
            <a:endParaRPr sz="1100"/>
          </a:p>
          <a:p>
            <a:pPr indent="-298450" lvl="0" marL="457200" rtl="0" algn="l">
              <a:spcBef>
                <a:spcPts val="0"/>
              </a:spcBef>
              <a:spcAft>
                <a:spcPts val="0"/>
              </a:spcAft>
              <a:buSzPts val="1100"/>
              <a:buChar char="●"/>
            </a:pPr>
            <a:r>
              <a:rPr b="1" lang="en" sz="1100"/>
              <a:t>Support Research</a:t>
            </a:r>
            <a:r>
              <a:rPr lang="en" sz="1100"/>
              <a:t>: Analyze tumor patterns and demographics to uncover trends in patient susceptibility.</a:t>
            </a:r>
            <a:endParaRPr sz="1100"/>
          </a:p>
          <a:p>
            <a:pPr indent="-298450" lvl="0" marL="457200" rtl="0" algn="l">
              <a:spcBef>
                <a:spcPts val="0"/>
              </a:spcBef>
              <a:spcAft>
                <a:spcPts val="0"/>
              </a:spcAft>
              <a:buSzPts val="1100"/>
              <a:buChar char="●"/>
            </a:pPr>
            <a:r>
              <a:rPr b="1" lang="en" sz="1100"/>
              <a:t>Enable Early Detection</a:t>
            </a:r>
            <a:r>
              <a:rPr lang="en" sz="1100"/>
              <a:t>: Integrate as a screening tool for identifying tumors in high-risk individuals.</a:t>
            </a:r>
            <a:endParaRPr sz="1100"/>
          </a:p>
        </p:txBody>
      </p:sp>
      <p:sp>
        <p:nvSpPr>
          <p:cNvPr id="227" name="Google Shape;227;p25"/>
          <p:cNvSpPr txBox="1"/>
          <p:nvPr/>
        </p:nvSpPr>
        <p:spPr>
          <a:xfrm>
            <a:off x="2474250" y="1682750"/>
            <a:ext cx="3481200" cy="51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latin typeface="Calibri"/>
                <a:ea typeface="Calibri"/>
                <a:cs typeface="Calibri"/>
                <a:sym typeface="Calibri"/>
              </a:rPr>
              <a:t>Suggestions For Improvement </a:t>
            </a:r>
            <a:endParaRPr b="1" sz="2100">
              <a:latin typeface="Calibri"/>
              <a:ea typeface="Calibri"/>
              <a:cs typeface="Calibri"/>
              <a:sym typeface="Calibri"/>
            </a:endParaRPr>
          </a:p>
        </p:txBody>
      </p:sp>
      <p:sp>
        <p:nvSpPr>
          <p:cNvPr id="228" name="Google Shape;228;p25"/>
          <p:cNvSpPr txBox="1"/>
          <p:nvPr/>
        </p:nvSpPr>
        <p:spPr>
          <a:xfrm>
            <a:off x="290075" y="2303325"/>
            <a:ext cx="8269500" cy="215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Class-Specific Fine-Tuning</a:t>
            </a:r>
            <a:endParaRPr b="1" sz="1300"/>
          </a:p>
          <a:p>
            <a:pPr indent="-298450" lvl="0" marL="457200" rtl="0" algn="l">
              <a:lnSpc>
                <a:spcPct val="115000"/>
              </a:lnSpc>
              <a:spcBef>
                <a:spcPts val="1200"/>
              </a:spcBef>
              <a:spcAft>
                <a:spcPts val="0"/>
              </a:spcAft>
              <a:buSzPts val="1100"/>
              <a:buChar char="●"/>
            </a:pPr>
            <a:r>
              <a:rPr lang="en" sz="1100"/>
              <a:t>Retrain only on glioma and meningioma samples using a smaller model or the last few layers of Xception</a:t>
            </a:r>
            <a:endParaRPr sz="1100"/>
          </a:p>
          <a:p>
            <a:pPr indent="-298450" lvl="0" marL="457200" rtl="0" algn="l">
              <a:lnSpc>
                <a:spcPct val="115000"/>
              </a:lnSpc>
              <a:spcBef>
                <a:spcPts val="0"/>
              </a:spcBef>
              <a:spcAft>
                <a:spcPts val="0"/>
              </a:spcAft>
              <a:buSzPts val="1100"/>
              <a:buChar char="●"/>
            </a:pPr>
            <a:r>
              <a:rPr lang="en" sz="1100"/>
              <a:t>Helps the model learn subtle differences it may be glossing over in full multiclass training</a:t>
            </a:r>
            <a:endParaRPr sz="1100"/>
          </a:p>
          <a:p>
            <a:pPr indent="0" lvl="0" marL="0" rtl="0" algn="l">
              <a:lnSpc>
                <a:spcPct val="115000"/>
              </a:lnSpc>
              <a:spcBef>
                <a:spcPts val="1400"/>
              </a:spcBef>
              <a:spcAft>
                <a:spcPts val="0"/>
              </a:spcAft>
              <a:buNone/>
            </a:pPr>
            <a:r>
              <a:rPr b="1" lang="en" sz="1300"/>
              <a:t>Hybrid Models or Ensemble Support</a:t>
            </a:r>
            <a:endParaRPr b="1" sz="1300"/>
          </a:p>
          <a:p>
            <a:pPr indent="-298450" lvl="0" marL="457200" rtl="0" algn="l">
              <a:lnSpc>
                <a:spcPct val="115000"/>
              </a:lnSpc>
              <a:spcBef>
                <a:spcPts val="1200"/>
              </a:spcBef>
              <a:spcAft>
                <a:spcPts val="0"/>
              </a:spcAft>
              <a:buSzPts val="1100"/>
              <a:buChar char="●"/>
            </a:pPr>
            <a:r>
              <a:rPr lang="en" sz="1100"/>
              <a:t>Add a small SVM or decision tree classifier trained specifically on glioma vs. meningioma embeddings</a:t>
            </a:r>
            <a:endParaRPr sz="1100"/>
          </a:p>
          <a:p>
            <a:pPr indent="-298450" lvl="1" marL="914400" rtl="0" algn="l">
              <a:lnSpc>
                <a:spcPct val="115000"/>
              </a:lnSpc>
              <a:spcBef>
                <a:spcPts val="0"/>
              </a:spcBef>
              <a:spcAft>
                <a:spcPts val="0"/>
              </a:spcAft>
              <a:buSzPts val="1100"/>
              <a:buChar char="○"/>
            </a:pPr>
            <a:r>
              <a:rPr lang="en" sz="1100"/>
              <a:t>Acts as a second opinion for the neural network’s toughest calls</a:t>
            </a:r>
            <a:endParaRPr sz="1100"/>
          </a:p>
          <a:p>
            <a:pPr indent="-298450" lvl="1" marL="914400" rtl="0" algn="l">
              <a:lnSpc>
                <a:spcPct val="115000"/>
              </a:lnSpc>
              <a:spcBef>
                <a:spcPts val="0"/>
              </a:spcBef>
              <a:spcAft>
                <a:spcPts val="0"/>
              </a:spcAft>
              <a:buSzPts val="1100"/>
              <a:buChar char="○"/>
            </a:pPr>
            <a:r>
              <a:rPr lang="en" sz="1100"/>
              <a:t>Can be integrated post-prediction for refined decision logic</a:t>
            </a:r>
            <a:endParaRPr sz="1100"/>
          </a:p>
          <a:p>
            <a:pPr indent="0" lvl="0" marL="0" rtl="0" algn="l">
              <a:lnSpc>
                <a:spcPct val="115000"/>
              </a:lnSpc>
              <a:spcBef>
                <a:spcPts val="1200"/>
              </a:spcBef>
              <a:spcAft>
                <a:spcPts val="0"/>
              </a:spcAft>
              <a:buNone/>
            </a:pPr>
            <a:r>
              <a:t/>
            </a:r>
            <a:endParaRPr sz="1100"/>
          </a:p>
          <a:p>
            <a:pPr indent="0" lvl="0" marL="0" rtl="0" algn="l">
              <a:spcBef>
                <a:spcPts val="1200"/>
              </a:spcBef>
              <a:spcAft>
                <a:spcPts val="0"/>
              </a:spcAft>
              <a:buNone/>
            </a:pPr>
            <a:r>
              <a:t/>
            </a:r>
            <a:endParaRPr sz="1300">
              <a:solidFill>
                <a:schemeClr val="dk2"/>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5"/>
          <p:cNvSpPr txBox="1"/>
          <p:nvPr>
            <p:ph idx="1" type="body"/>
          </p:nvPr>
        </p:nvSpPr>
        <p:spPr>
          <a:xfrm>
            <a:off x="4794900" y="0"/>
            <a:ext cx="4140300" cy="45723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800">
                <a:solidFill>
                  <a:srgbClr val="000000"/>
                </a:solidFill>
              </a:rPr>
              <a:t>Context </a:t>
            </a:r>
            <a:endParaRPr b="1" sz="1800">
              <a:solidFill>
                <a:srgbClr val="000000"/>
              </a:solidFill>
            </a:endParaRPr>
          </a:p>
          <a:p>
            <a:pPr indent="0" lvl="0" marL="0" rtl="0" algn="l">
              <a:lnSpc>
                <a:spcPct val="115000"/>
              </a:lnSpc>
              <a:spcBef>
                <a:spcPts val="1200"/>
              </a:spcBef>
              <a:spcAft>
                <a:spcPts val="0"/>
              </a:spcAft>
              <a:buNone/>
            </a:pPr>
            <a:r>
              <a:rPr lang="en" sz="1100">
                <a:solidFill>
                  <a:srgbClr val="000000"/>
                </a:solidFill>
              </a:rPr>
              <a:t>NeuroScan Diagnostics, is based in San Diego, CA, and is a leader in AI powered medical imaging and diagnostics. San Diego is renowned for its cutting edge research in neurology and biomedical sciences, making it the perfect environment for innovating advanced tumor detection models.</a:t>
            </a:r>
            <a:endParaRPr sz="1100">
              <a:solidFill>
                <a:srgbClr val="000000"/>
              </a:solidFill>
            </a:endParaRPr>
          </a:p>
          <a:p>
            <a:pPr indent="0" lvl="0" marL="0" rtl="0" algn="ctr">
              <a:lnSpc>
                <a:spcPct val="100000"/>
              </a:lnSpc>
              <a:spcBef>
                <a:spcPts val="1200"/>
              </a:spcBef>
              <a:spcAft>
                <a:spcPts val="0"/>
              </a:spcAft>
              <a:buClr>
                <a:schemeClr val="lt1"/>
              </a:buClr>
              <a:buSzPts val="1100"/>
              <a:buFont typeface="Arial"/>
              <a:buNone/>
            </a:pPr>
            <a:r>
              <a:rPr b="1" lang="en" sz="1800">
                <a:solidFill>
                  <a:srgbClr val="000000"/>
                </a:solidFill>
              </a:rPr>
              <a:t>Success Metrics</a:t>
            </a:r>
            <a:endParaRPr b="1" sz="1800">
              <a:solidFill>
                <a:srgbClr val="000000"/>
              </a:solidFill>
            </a:endParaRPr>
          </a:p>
          <a:p>
            <a:pPr indent="0" lvl="0" marL="0" rtl="0" algn="l">
              <a:lnSpc>
                <a:spcPct val="100000"/>
              </a:lnSpc>
              <a:spcBef>
                <a:spcPts val="1200"/>
              </a:spcBef>
              <a:spcAft>
                <a:spcPts val="0"/>
              </a:spcAft>
              <a:buNone/>
            </a:pPr>
            <a:r>
              <a:rPr lang="en" sz="1100">
                <a:solidFill>
                  <a:srgbClr val="000000"/>
                </a:solidFill>
              </a:rPr>
              <a:t>Accurate and timely classification of tumors based on MRI scans. The model must have  high evaluation metric scores for precision, recall, F1- score, and accuracy. </a:t>
            </a:r>
            <a:endParaRPr sz="1100">
              <a:solidFill>
                <a:srgbClr val="000000"/>
              </a:solidFill>
            </a:endParaRPr>
          </a:p>
          <a:p>
            <a:pPr indent="0" lvl="0" marL="0" rtl="0" algn="ctr">
              <a:lnSpc>
                <a:spcPct val="100000"/>
              </a:lnSpc>
              <a:spcBef>
                <a:spcPts val="1200"/>
              </a:spcBef>
              <a:spcAft>
                <a:spcPts val="0"/>
              </a:spcAft>
              <a:buNone/>
            </a:pPr>
            <a:r>
              <a:rPr b="1" lang="en" sz="1800">
                <a:solidFill>
                  <a:srgbClr val="000000"/>
                </a:solidFill>
              </a:rPr>
              <a:t>Constraints</a:t>
            </a:r>
            <a:endParaRPr b="1" sz="1800">
              <a:solidFill>
                <a:srgbClr val="000000"/>
              </a:solidFill>
            </a:endParaRPr>
          </a:p>
          <a:p>
            <a:pPr indent="0" lvl="0" marL="0" rtl="0" algn="l">
              <a:lnSpc>
                <a:spcPct val="100000"/>
              </a:lnSpc>
              <a:spcBef>
                <a:spcPts val="1200"/>
              </a:spcBef>
              <a:spcAft>
                <a:spcPts val="0"/>
              </a:spcAft>
              <a:buNone/>
            </a:pPr>
            <a:r>
              <a:rPr lang="en" sz="1100">
                <a:solidFill>
                  <a:srgbClr val="000000"/>
                </a:solidFill>
              </a:rPr>
              <a:t> MRI scan quality, patient positioning, and imaging equipment may affect the reliability of the model's predictions.</a:t>
            </a:r>
            <a:endParaRPr sz="1100">
              <a:solidFill>
                <a:srgbClr val="000000"/>
              </a:solidFill>
            </a:endParaRPr>
          </a:p>
          <a:p>
            <a:pPr indent="0" lvl="0" marL="0" rtl="0" algn="ctr">
              <a:lnSpc>
                <a:spcPct val="100000"/>
              </a:lnSpc>
              <a:spcBef>
                <a:spcPts val="1200"/>
              </a:spcBef>
              <a:spcAft>
                <a:spcPts val="0"/>
              </a:spcAft>
              <a:buNone/>
            </a:pPr>
            <a:r>
              <a:rPr b="1" lang="en" sz="1800">
                <a:solidFill>
                  <a:srgbClr val="000000"/>
                </a:solidFill>
              </a:rPr>
              <a:t>Stakeholders</a:t>
            </a:r>
            <a:endParaRPr b="1" sz="1800">
              <a:solidFill>
                <a:srgbClr val="000000"/>
              </a:solidFill>
            </a:endParaRPr>
          </a:p>
          <a:p>
            <a:pPr indent="0" lvl="0" marL="0" rtl="0" algn="ctr">
              <a:lnSpc>
                <a:spcPct val="100000"/>
              </a:lnSpc>
              <a:spcBef>
                <a:spcPts val="1200"/>
              </a:spcBef>
              <a:spcAft>
                <a:spcPts val="0"/>
              </a:spcAft>
              <a:buNone/>
            </a:pPr>
            <a:r>
              <a:rPr lang="en" sz="1100">
                <a:solidFill>
                  <a:srgbClr val="000000"/>
                </a:solidFill>
              </a:rPr>
              <a:t>Dr. Olivia Matthews –  will provide clinical expertise to ensure the model aligns with real world radiology practices</a:t>
            </a:r>
            <a:endParaRPr sz="1100">
              <a:solidFill>
                <a:srgbClr val="000000"/>
              </a:solidFill>
            </a:endParaRPr>
          </a:p>
          <a:p>
            <a:pPr indent="0" lvl="0" marL="0" rtl="0" algn="l">
              <a:lnSpc>
                <a:spcPct val="100000"/>
              </a:lnSpc>
              <a:spcBef>
                <a:spcPts val="1200"/>
              </a:spcBef>
              <a:spcAft>
                <a:spcPts val="0"/>
              </a:spcAft>
              <a:buNone/>
            </a:pPr>
            <a:r>
              <a:t/>
            </a:r>
            <a:endParaRPr sz="1100">
              <a:solidFill>
                <a:srgbClr val="000000"/>
              </a:solidFill>
            </a:endParaRPr>
          </a:p>
          <a:p>
            <a:pPr indent="0" lvl="0" marL="0" rtl="0" algn="l">
              <a:lnSpc>
                <a:spcPct val="100000"/>
              </a:lnSpc>
              <a:spcBef>
                <a:spcPts val="1200"/>
              </a:spcBef>
              <a:spcAft>
                <a:spcPts val="0"/>
              </a:spcAft>
              <a:buClr>
                <a:schemeClr val="lt1"/>
              </a:buClr>
              <a:buSzPts val="1100"/>
              <a:buFont typeface="Arial"/>
              <a:buNone/>
            </a:pPr>
            <a:r>
              <a:t/>
            </a:r>
            <a:endParaRPr sz="1100">
              <a:solidFill>
                <a:srgbClr val="000000"/>
              </a:solidFill>
            </a:endParaRPr>
          </a:p>
          <a:p>
            <a:pPr indent="0" lvl="0" marL="0" rtl="0" algn="l">
              <a:lnSpc>
                <a:spcPct val="100000"/>
              </a:lnSpc>
              <a:spcBef>
                <a:spcPts val="1200"/>
              </a:spcBef>
              <a:spcAft>
                <a:spcPts val="1200"/>
              </a:spcAft>
              <a:buNone/>
            </a:pPr>
            <a:r>
              <a:t/>
            </a:r>
            <a:endParaRPr sz="1100">
              <a:solidFill>
                <a:srgbClr val="000000"/>
              </a:solidFill>
            </a:endParaRPr>
          </a:p>
        </p:txBody>
      </p:sp>
      <p:sp>
        <p:nvSpPr>
          <p:cNvPr id="144" name="Google Shape;144;p15"/>
          <p:cNvSpPr txBox="1"/>
          <p:nvPr>
            <p:ph idx="2" type="body"/>
          </p:nvPr>
        </p:nvSpPr>
        <p:spPr>
          <a:xfrm>
            <a:off x="332275" y="3395625"/>
            <a:ext cx="4358400" cy="1675200"/>
          </a:xfrm>
          <a:prstGeom prst="rect">
            <a:avLst/>
          </a:prstGeom>
        </p:spPr>
        <p:txBody>
          <a:bodyPr anchorCtr="0" anchor="t" bIns="0" lIns="0" spcFirstLastPara="1" rIns="0" wrap="square" tIns="0">
            <a:normAutofit/>
          </a:bodyPr>
          <a:lstStyle/>
          <a:p>
            <a:pPr indent="0" lvl="0" marL="0" rtl="0" algn="ctr">
              <a:lnSpc>
                <a:spcPct val="100000"/>
              </a:lnSpc>
              <a:spcBef>
                <a:spcPts val="0"/>
              </a:spcBef>
              <a:spcAft>
                <a:spcPts val="0"/>
              </a:spcAft>
              <a:buNone/>
            </a:pPr>
            <a:r>
              <a:rPr b="1" lang="en" sz="1800">
                <a:solidFill>
                  <a:srgbClr val="000000"/>
                </a:solidFill>
              </a:rPr>
              <a:t>Problem</a:t>
            </a:r>
            <a:r>
              <a:rPr lang="en" sz="1800">
                <a:solidFill>
                  <a:srgbClr val="000000"/>
                </a:solidFill>
              </a:rPr>
              <a:t> </a:t>
            </a:r>
            <a:endParaRPr sz="1800">
              <a:solidFill>
                <a:srgbClr val="000000"/>
              </a:solidFill>
            </a:endParaRPr>
          </a:p>
          <a:p>
            <a:pPr indent="0" lvl="0" marL="0" rtl="0" algn="ctr">
              <a:lnSpc>
                <a:spcPct val="100000"/>
              </a:lnSpc>
              <a:spcBef>
                <a:spcPts val="1200"/>
              </a:spcBef>
              <a:spcAft>
                <a:spcPts val="0"/>
              </a:spcAft>
              <a:buNone/>
            </a:pPr>
            <a:r>
              <a:rPr lang="en" sz="1100">
                <a:solidFill>
                  <a:srgbClr val="000000"/>
                </a:solidFill>
              </a:rPr>
              <a:t>NeuroScan Diagnostics has been contracted by a San Diego based hospital to develop a deep learning model for brain tumor classification using MRI data to help their radiology department make faster and more accurate classifications. They are focusing on  classifying glioma tumors, meningioma tumors, pituitary tumors, or no tumor. </a:t>
            </a:r>
            <a:endParaRPr b="1" sz="1800">
              <a:solidFill>
                <a:srgbClr val="000000"/>
              </a:solidFill>
            </a:endParaRPr>
          </a:p>
          <a:p>
            <a:pPr indent="0" lvl="0" marL="0" rtl="0" algn="l">
              <a:lnSpc>
                <a:spcPct val="115000"/>
              </a:lnSpc>
              <a:spcBef>
                <a:spcPts val="1200"/>
              </a:spcBef>
              <a:spcAft>
                <a:spcPts val="1200"/>
              </a:spcAft>
              <a:buClr>
                <a:schemeClr val="lt1"/>
              </a:buClr>
              <a:buSzPts val="1100"/>
              <a:buFont typeface="Arial"/>
              <a:buNone/>
            </a:pPr>
            <a:r>
              <a:t/>
            </a:r>
            <a:endParaRPr b="1">
              <a:solidFill>
                <a:srgbClr val="000000"/>
              </a:solidFill>
            </a:endParaRPr>
          </a:p>
        </p:txBody>
      </p:sp>
      <p:pic>
        <p:nvPicPr>
          <p:cNvPr id="145" name="Google Shape;145;p15"/>
          <p:cNvPicPr preferRelativeResize="0"/>
          <p:nvPr/>
        </p:nvPicPr>
        <p:blipFill>
          <a:blip r:embed="rId3">
            <a:alphaModFix/>
          </a:blip>
          <a:stretch>
            <a:fillRect/>
          </a:stretch>
        </p:blipFill>
        <p:spPr>
          <a:xfrm>
            <a:off x="717650" y="285900"/>
            <a:ext cx="2874176" cy="28741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6"/>
          <p:cNvSpPr txBox="1"/>
          <p:nvPr>
            <p:ph idx="1" type="body"/>
          </p:nvPr>
        </p:nvSpPr>
        <p:spPr>
          <a:xfrm>
            <a:off x="4723500" y="285750"/>
            <a:ext cx="4420500" cy="457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000000"/>
                </a:solidFill>
              </a:rPr>
              <a:t>Data Description </a:t>
            </a:r>
            <a:endParaRPr b="1" sz="1800">
              <a:solidFill>
                <a:srgbClr val="000000"/>
              </a:solidFill>
            </a:endParaRPr>
          </a:p>
          <a:p>
            <a:pPr indent="-298450" lvl="0" marL="457200" rtl="0" algn="l">
              <a:lnSpc>
                <a:spcPct val="115000"/>
              </a:lnSpc>
              <a:spcBef>
                <a:spcPts val="1200"/>
              </a:spcBef>
              <a:spcAft>
                <a:spcPts val="0"/>
              </a:spcAft>
              <a:buClr>
                <a:srgbClr val="000000"/>
              </a:buClr>
              <a:buSzPts val="1100"/>
              <a:buChar char="-"/>
            </a:pPr>
            <a:r>
              <a:rPr lang="en" sz="1100">
                <a:solidFill>
                  <a:srgbClr val="000000"/>
                </a:solidFill>
              </a:rPr>
              <a:t>Downloaded from Kaggle </a:t>
            </a:r>
            <a:endParaRPr sz="1100">
              <a:solidFill>
                <a:srgbClr val="000000"/>
              </a:solidFill>
            </a:endParaRPr>
          </a:p>
          <a:p>
            <a:pPr indent="-298450" lvl="0" marL="457200" rtl="0" algn="l">
              <a:lnSpc>
                <a:spcPct val="115000"/>
              </a:lnSpc>
              <a:spcBef>
                <a:spcPts val="0"/>
              </a:spcBef>
              <a:spcAft>
                <a:spcPts val="0"/>
              </a:spcAft>
              <a:buClr>
                <a:srgbClr val="000000"/>
              </a:buClr>
              <a:buSzPts val="1100"/>
              <a:buChar char="-"/>
            </a:pPr>
            <a:r>
              <a:rPr lang="en" sz="1100">
                <a:solidFill>
                  <a:srgbClr val="000000"/>
                </a:solidFill>
              </a:rPr>
              <a:t>The training set contains 3,310 images, while the test set includes 394 images.  </a:t>
            </a:r>
            <a:endParaRPr sz="1100">
              <a:solidFill>
                <a:srgbClr val="000000"/>
              </a:solidFill>
            </a:endParaRPr>
          </a:p>
          <a:p>
            <a:pPr indent="-298450" lvl="0" marL="457200" rtl="0" algn="l">
              <a:lnSpc>
                <a:spcPct val="115000"/>
              </a:lnSpc>
              <a:spcBef>
                <a:spcPts val="0"/>
              </a:spcBef>
              <a:spcAft>
                <a:spcPts val="0"/>
              </a:spcAft>
              <a:buClr>
                <a:srgbClr val="000000"/>
              </a:buClr>
              <a:buSzPts val="1100"/>
              <a:buChar char="-"/>
            </a:pPr>
            <a:r>
              <a:rPr lang="en" sz="1100">
                <a:solidFill>
                  <a:srgbClr val="000000"/>
                </a:solidFill>
              </a:rPr>
              <a:t>Each image is a 2D grayscale scan with a resolution of 240x240 pixels. </a:t>
            </a:r>
            <a:endParaRPr sz="1100">
              <a:solidFill>
                <a:srgbClr val="000000"/>
              </a:solidFill>
            </a:endParaRPr>
          </a:p>
          <a:p>
            <a:pPr indent="-298450" lvl="0" marL="457200" rtl="0" algn="l">
              <a:lnSpc>
                <a:spcPct val="115000"/>
              </a:lnSpc>
              <a:spcBef>
                <a:spcPts val="0"/>
              </a:spcBef>
              <a:spcAft>
                <a:spcPts val="0"/>
              </a:spcAft>
              <a:buClr>
                <a:srgbClr val="000000"/>
              </a:buClr>
              <a:buSzPts val="1100"/>
              <a:buChar char="-"/>
            </a:pPr>
            <a:r>
              <a:rPr lang="en" sz="1100">
                <a:solidFill>
                  <a:srgbClr val="000000"/>
                </a:solidFill>
              </a:rPr>
              <a:t>Each training and testing image folder has a corresponding folder with the label of the image identifying what tumor or if no tumor is in the image. </a:t>
            </a:r>
            <a:endParaRPr sz="1100">
              <a:solidFill>
                <a:srgbClr val="000000"/>
              </a:solidFill>
            </a:endParaRPr>
          </a:p>
          <a:p>
            <a:pPr indent="0" lvl="0" marL="0" rtl="0" algn="ctr">
              <a:spcBef>
                <a:spcPts val="1200"/>
              </a:spcBef>
              <a:spcAft>
                <a:spcPts val="0"/>
              </a:spcAft>
              <a:buNone/>
            </a:pPr>
            <a:r>
              <a:rPr b="1" lang="en" sz="1800">
                <a:solidFill>
                  <a:srgbClr val="000000"/>
                </a:solidFill>
              </a:rPr>
              <a:t>Project Workflow</a:t>
            </a:r>
            <a:endParaRPr sz="1300">
              <a:solidFill>
                <a:srgbClr val="000000"/>
              </a:solidFill>
            </a:endParaRPr>
          </a:p>
          <a:p>
            <a:pPr indent="0" lvl="0" marL="0" rtl="0" algn="l">
              <a:spcBef>
                <a:spcPts val="1200"/>
              </a:spcBef>
              <a:spcAft>
                <a:spcPts val="0"/>
              </a:spcAft>
              <a:buNone/>
            </a:pPr>
            <a:r>
              <a:rPr lang="en" sz="1100">
                <a:solidFill>
                  <a:srgbClr val="000000"/>
                </a:solidFill>
              </a:rPr>
              <a:t>Step 1: Data Wrangling and Pre-Processing </a:t>
            </a:r>
            <a:endParaRPr sz="1100">
              <a:solidFill>
                <a:srgbClr val="000000"/>
              </a:solidFill>
            </a:endParaRPr>
          </a:p>
          <a:p>
            <a:pPr indent="0" lvl="0" marL="0" rtl="0" algn="l">
              <a:spcBef>
                <a:spcPts val="1200"/>
              </a:spcBef>
              <a:spcAft>
                <a:spcPts val="0"/>
              </a:spcAft>
              <a:buNone/>
            </a:pPr>
            <a:r>
              <a:rPr lang="en" sz="1100">
                <a:solidFill>
                  <a:srgbClr val="000000"/>
                </a:solidFill>
              </a:rPr>
              <a:t>Step 2: Exploratory Data Analysis (EDA)</a:t>
            </a:r>
            <a:endParaRPr sz="1100">
              <a:solidFill>
                <a:srgbClr val="000000"/>
              </a:solidFill>
            </a:endParaRPr>
          </a:p>
          <a:p>
            <a:pPr indent="0" lvl="0" marL="0" rtl="0" algn="l">
              <a:spcBef>
                <a:spcPts val="1200"/>
              </a:spcBef>
              <a:spcAft>
                <a:spcPts val="0"/>
              </a:spcAft>
              <a:buNone/>
            </a:pPr>
            <a:r>
              <a:rPr lang="en" sz="1100">
                <a:solidFill>
                  <a:srgbClr val="000000"/>
                </a:solidFill>
              </a:rPr>
              <a:t>Step 3: Model Selection &amp; Training </a:t>
            </a:r>
            <a:endParaRPr sz="1100">
              <a:solidFill>
                <a:srgbClr val="000000"/>
              </a:solidFill>
            </a:endParaRPr>
          </a:p>
          <a:p>
            <a:pPr indent="0" lvl="0" marL="0" rtl="0" algn="l">
              <a:spcBef>
                <a:spcPts val="1200"/>
              </a:spcBef>
              <a:spcAft>
                <a:spcPts val="0"/>
              </a:spcAft>
              <a:buNone/>
            </a:pPr>
            <a:r>
              <a:rPr lang="en" sz="1100">
                <a:solidFill>
                  <a:srgbClr val="000000"/>
                </a:solidFill>
              </a:rPr>
              <a:t>Step 4: Model Predictions and Evaluations </a:t>
            </a:r>
            <a:endParaRPr sz="1100">
              <a:solidFill>
                <a:srgbClr val="000000"/>
              </a:solidFill>
            </a:endParaRPr>
          </a:p>
          <a:p>
            <a:pPr indent="0" lvl="0" marL="0" rtl="0" algn="l">
              <a:spcBef>
                <a:spcPts val="1200"/>
              </a:spcBef>
              <a:spcAft>
                <a:spcPts val="0"/>
              </a:spcAft>
              <a:buNone/>
            </a:pPr>
            <a:r>
              <a:rPr lang="en" sz="1100">
                <a:solidFill>
                  <a:srgbClr val="000000"/>
                </a:solidFill>
              </a:rPr>
              <a:t>Step 5: Model Optimization </a:t>
            </a:r>
            <a:endParaRPr sz="1100">
              <a:solidFill>
                <a:srgbClr val="000000"/>
              </a:solidFill>
            </a:endParaRPr>
          </a:p>
          <a:p>
            <a:pPr indent="0" lvl="0" marL="0" rtl="0" algn="l">
              <a:spcBef>
                <a:spcPts val="1200"/>
              </a:spcBef>
              <a:spcAft>
                <a:spcPts val="0"/>
              </a:spcAft>
              <a:buNone/>
            </a:pPr>
            <a:r>
              <a:rPr lang="en" sz="1100">
                <a:solidFill>
                  <a:srgbClr val="000000"/>
                </a:solidFill>
              </a:rPr>
              <a:t>Step 6: Testing the Final Model </a:t>
            </a:r>
            <a:endParaRPr sz="1100">
              <a:solidFill>
                <a:srgbClr val="000000"/>
              </a:solidFill>
            </a:endParaRPr>
          </a:p>
          <a:p>
            <a:pPr indent="0" lvl="0" marL="0" rtl="0" algn="l">
              <a:spcBef>
                <a:spcPts val="1200"/>
              </a:spcBef>
              <a:spcAft>
                <a:spcPts val="1200"/>
              </a:spcAft>
              <a:buNone/>
            </a:pPr>
            <a:r>
              <a:t/>
            </a:r>
            <a:endParaRPr sz="1300">
              <a:solidFill>
                <a:srgbClr val="000000"/>
              </a:solidFill>
            </a:endParaRPr>
          </a:p>
        </p:txBody>
      </p:sp>
      <p:sp>
        <p:nvSpPr>
          <p:cNvPr id="151" name="Google Shape;151;p16"/>
          <p:cNvSpPr txBox="1"/>
          <p:nvPr>
            <p:ph idx="2" type="body"/>
          </p:nvPr>
        </p:nvSpPr>
        <p:spPr>
          <a:xfrm>
            <a:off x="105425" y="285900"/>
            <a:ext cx="4050300" cy="1949100"/>
          </a:xfrm>
          <a:prstGeom prst="rect">
            <a:avLst/>
          </a:prstGeom>
        </p:spPr>
        <p:txBody>
          <a:bodyPr anchorCtr="0" anchor="t" bIns="0" lIns="0" spcFirstLastPara="1" rIns="0" wrap="square" tIns="0">
            <a:noAutofit/>
          </a:bodyPr>
          <a:lstStyle/>
          <a:p>
            <a:pPr indent="0" lvl="0" marL="0" rtl="0" algn="ctr">
              <a:lnSpc>
                <a:spcPct val="115000"/>
              </a:lnSpc>
              <a:spcBef>
                <a:spcPts val="0"/>
              </a:spcBef>
              <a:spcAft>
                <a:spcPts val="0"/>
              </a:spcAft>
              <a:buNone/>
            </a:pPr>
            <a:r>
              <a:rPr b="1" lang="en" sz="1800">
                <a:solidFill>
                  <a:srgbClr val="000000"/>
                </a:solidFill>
              </a:rPr>
              <a:t>Type of Problem</a:t>
            </a:r>
            <a:endParaRPr b="1" sz="1800">
              <a:solidFill>
                <a:srgbClr val="000000"/>
              </a:solidFill>
            </a:endParaRPr>
          </a:p>
          <a:p>
            <a:pPr indent="0" lvl="0" marL="0" rtl="0" algn="l">
              <a:lnSpc>
                <a:spcPct val="115000"/>
              </a:lnSpc>
              <a:spcBef>
                <a:spcPts val="1200"/>
              </a:spcBef>
              <a:spcAft>
                <a:spcPts val="0"/>
              </a:spcAft>
              <a:buNone/>
            </a:pPr>
            <a:r>
              <a:rPr lang="en" sz="1100">
                <a:solidFill>
                  <a:srgbClr val="000000"/>
                </a:solidFill>
              </a:rPr>
              <a:t>This is a supervised image classification task focused on detecting brain tumor types from MRI scans. Will be solved by using deep learning models. </a:t>
            </a:r>
            <a:endParaRPr sz="1100">
              <a:solidFill>
                <a:srgbClr val="000000"/>
              </a:solidFill>
            </a:endParaRPr>
          </a:p>
          <a:p>
            <a:pPr indent="0" lvl="0" marL="0" rtl="0" algn="l">
              <a:lnSpc>
                <a:spcPct val="115000"/>
              </a:lnSpc>
              <a:spcBef>
                <a:spcPts val="1200"/>
              </a:spcBef>
              <a:spcAft>
                <a:spcPts val="0"/>
              </a:spcAft>
              <a:buNone/>
            </a:pPr>
            <a:r>
              <a:rPr lang="en" sz="1100">
                <a:solidFill>
                  <a:srgbClr val="000000"/>
                </a:solidFill>
              </a:rPr>
              <a:t>Deep learning models are machine learning models that use layers of interconnected nodes (neurons) to learn from data. The “deep” part comes from having many layers, each layer extracts more abstract features.</a:t>
            </a:r>
            <a:endParaRPr sz="1100">
              <a:solidFill>
                <a:srgbClr val="000000"/>
              </a:solidFill>
            </a:endParaRPr>
          </a:p>
          <a:p>
            <a:pPr indent="0" lvl="0" marL="0" rtl="0" algn="l">
              <a:lnSpc>
                <a:spcPct val="115000"/>
              </a:lnSpc>
              <a:spcBef>
                <a:spcPts val="1200"/>
              </a:spcBef>
              <a:spcAft>
                <a:spcPts val="1200"/>
              </a:spcAft>
              <a:buNone/>
            </a:pPr>
            <a:r>
              <a:t/>
            </a:r>
            <a:endParaRPr sz="1100">
              <a:solidFill>
                <a:srgbClr val="000000"/>
              </a:solidFill>
            </a:endParaRPr>
          </a:p>
        </p:txBody>
      </p:sp>
      <p:pic>
        <p:nvPicPr>
          <p:cNvPr id="152" name="Google Shape;152;p16"/>
          <p:cNvPicPr preferRelativeResize="0"/>
          <p:nvPr/>
        </p:nvPicPr>
        <p:blipFill>
          <a:blip r:embed="rId3">
            <a:alphaModFix/>
          </a:blip>
          <a:stretch>
            <a:fillRect/>
          </a:stretch>
        </p:blipFill>
        <p:spPr>
          <a:xfrm>
            <a:off x="214025" y="2327150"/>
            <a:ext cx="4420499" cy="2485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4677775" y="0"/>
            <a:ext cx="4074900" cy="507900"/>
          </a:xfrm>
          <a:prstGeom prst="rect">
            <a:avLst/>
          </a:prstGeom>
        </p:spPr>
        <p:txBody>
          <a:bodyPr anchorCtr="0" anchor="t" bIns="91425" lIns="91425" spcFirstLastPara="1" rIns="91425" wrap="square" tIns="91425">
            <a:spAutoFit/>
          </a:bodyPr>
          <a:lstStyle/>
          <a:p>
            <a:pPr indent="0" lvl="0" marL="0" rtl="0" algn="l">
              <a:lnSpc>
                <a:spcPct val="100000"/>
              </a:lnSpc>
              <a:spcBef>
                <a:spcPts val="0"/>
              </a:spcBef>
              <a:spcAft>
                <a:spcPts val="1200"/>
              </a:spcAft>
              <a:buNone/>
            </a:pPr>
            <a:r>
              <a:rPr b="1" lang="en" sz="2100">
                <a:solidFill>
                  <a:srgbClr val="000000"/>
                </a:solidFill>
                <a:latin typeface="Calibri"/>
                <a:ea typeface="Calibri"/>
                <a:cs typeface="Calibri"/>
                <a:sym typeface="Calibri"/>
              </a:rPr>
              <a:t>Data Wrangling and Pre-Processing </a:t>
            </a:r>
            <a:endParaRPr b="1" sz="2100">
              <a:solidFill>
                <a:srgbClr val="000000"/>
              </a:solidFill>
              <a:latin typeface="Calibri"/>
              <a:ea typeface="Calibri"/>
              <a:cs typeface="Calibri"/>
              <a:sym typeface="Calibri"/>
            </a:endParaRPr>
          </a:p>
        </p:txBody>
      </p:sp>
      <p:sp>
        <p:nvSpPr>
          <p:cNvPr id="158" name="Google Shape;158;p17"/>
          <p:cNvSpPr txBox="1"/>
          <p:nvPr>
            <p:ph idx="1" type="body"/>
          </p:nvPr>
        </p:nvSpPr>
        <p:spPr>
          <a:xfrm>
            <a:off x="64225" y="-12"/>
            <a:ext cx="3993300" cy="432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rgbClr val="000000"/>
                </a:solidFill>
              </a:rPr>
              <a:t>Building on the previously described dataset, the following steps were taken for deep learning model training.</a:t>
            </a:r>
            <a:endParaRPr b="1" i="1" sz="1100">
              <a:solidFill>
                <a:srgbClr val="000000"/>
              </a:solidFill>
            </a:endParaRPr>
          </a:p>
          <a:p>
            <a:pPr indent="0" lvl="0" marL="0" rtl="0" algn="l">
              <a:lnSpc>
                <a:spcPct val="115000"/>
              </a:lnSpc>
              <a:spcBef>
                <a:spcPts val="1200"/>
              </a:spcBef>
              <a:spcAft>
                <a:spcPts val="0"/>
              </a:spcAft>
              <a:buNone/>
            </a:pPr>
            <a:r>
              <a:rPr b="1" lang="en" sz="1800">
                <a:solidFill>
                  <a:srgbClr val="000000"/>
                </a:solidFill>
              </a:rPr>
              <a:t>Data Extraction</a:t>
            </a:r>
            <a:endParaRPr b="1" sz="1800">
              <a:solidFill>
                <a:srgbClr val="000000"/>
              </a:solidFill>
            </a:endParaRPr>
          </a:p>
          <a:p>
            <a:pPr indent="-298450" lvl="0" marL="457200" rtl="0" algn="l">
              <a:lnSpc>
                <a:spcPct val="115000"/>
              </a:lnSpc>
              <a:spcBef>
                <a:spcPts val="1200"/>
              </a:spcBef>
              <a:spcAft>
                <a:spcPts val="0"/>
              </a:spcAft>
              <a:buClr>
                <a:srgbClr val="000000"/>
              </a:buClr>
              <a:buSzPts val="1100"/>
              <a:buFont typeface="Calibri"/>
              <a:buChar char="●"/>
            </a:pPr>
            <a:r>
              <a:rPr lang="en" sz="1100">
                <a:solidFill>
                  <a:srgbClr val="000000"/>
                </a:solidFill>
              </a:rPr>
              <a:t>Used </a:t>
            </a:r>
            <a:r>
              <a:rPr lang="en" sz="1100">
                <a:solidFill>
                  <a:srgbClr val="000000"/>
                </a:solidFill>
              </a:rPr>
              <a:t>Python</a:t>
            </a:r>
            <a:r>
              <a:rPr lang="en" sz="1100">
                <a:solidFill>
                  <a:srgbClr val="000000"/>
                </a:solidFill>
              </a:rPr>
              <a:t> </a:t>
            </a:r>
            <a:r>
              <a:rPr lang="en" sz="1100">
                <a:solidFill>
                  <a:srgbClr val="000000"/>
                </a:solidFill>
                <a:highlight>
                  <a:srgbClr val="FFFFFF"/>
                </a:highlight>
              </a:rPr>
              <a:t>zipfile</a:t>
            </a:r>
            <a:r>
              <a:rPr lang="en" sz="1100">
                <a:solidFill>
                  <a:srgbClr val="000000"/>
                </a:solidFill>
              </a:rPr>
              <a:t> library to extract contents</a:t>
            </a:r>
            <a:endParaRPr sz="1100">
              <a:solidFill>
                <a:srgbClr val="000000"/>
              </a:solidFill>
            </a:endParaRPr>
          </a:p>
          <a:p>
            <a:pPr indent="-298450" lvl="0" marL="457200" rtl="0" algn="l">
              <a:lnSpc>
                <a:spcPct val="115000"/>
              </a:lnSpc>
              <a:spcBef>
                <a:spcPts val="0"/>
              </a:spcBef>
              <a:spcAft>
                <a:spcPts val="0"/>
              </a:spcAft>
              <a:buClr>
                <a:srgbClr val="000000"/>
              </a:buClr>
              <a:buSzPts val="1100"/>
              <a:buFont typeface="Calibri"/>
              <a:buChar char="●"/>
            </a:pPr>
            <a:r>
              <a:rPr lang="en" sz="1100">
                <a:solidFill>
                  <a:srgbClr val="000000"/>
                </a:solidFill>
              </a:rPr>
              <a:t>Organized into folders per class</a:t>
            </a:r>
            <a:endParaRPr sz="1100">
              <a:solidFill>
                <a:srgbClr val="000000"/>
              </a:solidFill>
            </a:endParaRPr>
          </a:p>
          <a:p>
            <a:pPr indent="-298450" lvl="0" marL="457200" rtl="0" algn="l">
              <a:lnSpc>
                <a:spcPct val="115000"/>
              </a:lnSpc>
              <a:spcBef>
                <a:spcPts val="0"/>
              </a:spcBef>
              <a:spcAft>
                <a:spcPts val="0"/>
              </a:spcAft>
              <a:buClr>
                <a:srgbClr val="000000"/>
              </a:buClr>
              <a:buSzPts val="1100"/>
              <a:buFont typeface="Calibri"/>
              <a:buChar char="●"/>
            </a:pPr>
            <a:r>
              <a:rPr lang="en" sz="1100">
                <a:solidFill>
                  <a:srgbClr val="000000"/>
                </a:solidFill>
              </a:rPr>
              <a:t>Paths mapped using label-driven for loops</a:t>
            </a:r>
            <a:endParaRPr sz="1100">
              <a:solidFill>
                <a:srgbClr val="000000"/>
              </a:solidFill>
            </a:endParaRPr>
          </a:p>
          <a:p>
            <a:pPr indent="0" lvl="0" marL="0" rtl="0" algn="l">
              <a:lnSpc>
                <a:spcPct val="115000"/>
              </a:lnSpc>
              <a:spcBef>
                <a:spcPts val="1200"/>
              </a:spcBef>
              <a:spcAft>
                <a:spcPts val="0"/>
              </a:spcAft>
              <a:buNone/>
            </a:pPr>
            <a:r>
              <a:rPr b="1" lang="en" sz="1800">
                <a:solidFill>
                  <a:srgbClr val="000000"/>
                </a:solidFill>
              </a:rPr>
              <a:t>Image Preprocessing</a:t>
            </a:r>
            <a:endParaRPr b="1" sz="1800">
              <a:solidFill>
                <a:srgbClr val="000000"/>
              </a:solidFill>
            </a:endParaRPr>
          </a:p>
          <a:p>
            <a:pPr indent="-298450" lvl="0" marL="457200" rtl="0" algn="l">
              <a:lnSpc>
                <a:spcPct val="115000"/>
              </a:lnSpc>
              <a:spcBef>
                <a:spcPts val="1200"/>
              </a:spcBef>
              <a:spcAft>
                <a:spcPts val="0"/>
              </a:spcAft>
              <a:buClr>
                <a:srgbClr val="000000"/>
              </a:buClr>
              <a:buSzPts val="1100"/>
              <a:buFont typeface="Calibri"/>
              <a:buChar char="●"/>
            </a:pPr>
            <a:r>
              <a:rPr lang="en" sz="1100">
                <a:solidFill>
                  <a:srgbClr val="000000"/>
                </a:solidFill>
              </a:rPr>
              <a:t>Grayscale conversion for consistent visualization </a:t>
            </a:r>
            <a:r>
              <a:rPr lang="en" sz="1100">
                <a:solidFill>
                  <a:srgbClr val="000000"/>
                </a:solidFill>
                <a:highlight>
                  <a:schemeClr val="dk1"/>
                </a:highlight>
              </a:rPr>
              <a:t>(cv2.IMREAD_GRAYSCALE)</a:t>
            </a:r>
            <a:endParaRPr sz="1100">
              <a:solidFill>
                <a:srgbClr val="000000"/>
              </a:solidFill>
              <a:highlight>
                <a:schemeClr val="dk1"/>
              </a:highlight>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rPr>
              <a:t>Resized to </a:t>
            </a:r>
            <a:r>
              <a:rPr b="1" lang="en" sz="1100">
                <a:solidFill>
                  <a:srgbClr val="000000"/>
                </a:solidFill>
              </a:rPr>
              <a:t>224×224</a:t>
            </a:r>
            <a:r>
              <a:rPr lang="en" sz="1100">
                <a:solidFill>
                  <a:srgbClr val="000000"/>
                </a:solidFill>
              </a:rPr>
              <a:t> for model compatibility</a:t>
            </a:r>
            <a:endParaRPr sz="1100">
              <a:solidFill>
                <a:srgbClr val="000000"/>
              </a:solidFil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rPr>
              <a:t>Applied </a:t>
            </a:r>
            <a:r>
              <a:rPr b="1" lang="en" sz="1100">
                <a:solidFill>
                  <a:srgbClr val="000000"/>
                </a:solidFill>
              </a:rPr>
              <a:t>CLAHE</a:t>
            </a:r>
            <a:r>
              <a:rPr lang="en" sz="1100">
                <a:solidFill>
                  <a:srgbClr val="000000"/>
                </a:solidFill>
              </a:rPr>
              <a:t> for localized contrast enhancement</a:t>
            </a:r>
            <a:endParaRPr sz="1100">
              <a:solidFill>
                <a:srgbClr val="000000"/>
              </a:solidFill>
            </a:endParaRPr>
          </a:p>
          <a:p>
            <a:pPr indent="-298450" lvl="1" marL="914400" rtl="0" algn="l">
              <a:lnSpc>
                <a:spcPct val="115000"/>
              </a:lnSpc>
              <a:spcBef>
                <a:spcPts val="0"/>
              </a:spcBef>
              <a:spcAft>
                <a:spcPts val="0"/>
              </a:spcAft>
              <a:buClr>
                <a:srgbClr val="000000"/>
              </a:buClr>
              <a:buSzPts val="1100"/>
              <a:buFont typeface="Calibri"/>
              <a:buChar char="○"/>
            </a:pPr>
            <a:r>
              <a:rPr lang="en" sz="1100">
                <a:solidFill>
                  <a:srgbClr val="000000"/>
                </a:solidFill>
              </a:rPr>
              <a:t>clipLimit=2.0, tileGridSize=(8,8)</a:t>
            </a:r>
            <a:endParaRPr sz="1100">
              <a:solidFill>
                <a:srgbClr val="000000"/>
              </a:solidFill>
            </a:endParaRPr>
          </a:p>
          <a:p>
            <a:pPr indent="-298450" lvl="0" marL="457200" rtl="0" algn="l">
              <a:lnSpc>
                <a:spcPct val="115000"/>
              </a:lnSpc>
              <a:spcBef>
                <a:spcPts val="0"/>
              </a:spcBef>
              <a:spcAft>
                <a:spcPts val="0"/>
              </a:spcAft>
              <a:buClr>
                <a:srgbClr val="000000"/>
              </a:buClr>
              <a:buSzPts val="1100"/>
              <a:buFont typeface="Calibri"/>
              <a:buChar char="●"/>
            </a:pPr>
            <a:r>
              <a:rPr lang="en" sz="1100">
                <a:solidFill>
                  <a:srgbClr val="000000"/>
                </a:solidFill>
              </a:rPr>
              <a:t>Normalized pixel values to [0,1] scale</a:t>
            </a:r>
            <a:endParaRPr sz="1100">
              <a:solidFill>
                <a:srgbClr val="000000"/>
              </a:solidFill>
            </a:endParaRPr>
          </a:p>
          <a:p>
            <a:pPr indent="0" lvl="0" marL="0" rtl="0" algn="l">
              <a:lnSpc>
                <a:spcPct val="115000"/>
              </a:lnSpc>
              <a:spcBef>
                <a:spcPts val="1200"/>
              </a:spcBef>
              <a:spcAft>
                <a:spcPts val="0"/>
              </a:spcAft>
              <a:buNone/>
            </a:pPr>
            <a:r>
              <a:rPr b="1" lang="en" sz="1700">
                <a:solidFill>
                  <a:srgbClr val="000000"/>
                </a:solidFill>
              </a:rPr>
              <a:t>Data Preparation</a:t>
            </a:r>
            <a:endParaRPr b="1" sz="1700">
              <a:solidFill>
                <a:srgbClr val="000000"/>
              </a:solidFill>
            </a:endParaRPr>
          </a:p>
          <a:p>
            <a:pPr indent="-298450" lvl="0" marL="457200" rtl="0" algn="l">
              <a:lnSpc>
                <a:spcPct val="115000"/>
              </a:lnSpc>
              <a:spcBef>
                <a:spcPts val="1200"/>
              </a:spcBef>
              <a:spcAft>
                <a:spcPts val="0"/>
              </a:spcAft>
              <a:buClr>
                <a:srgbClr val="000000"/>
              </a:buClr>
              <a:buSzPts val="1100"/>
              <a:buFont typeface="Arial"/>
              <a:buChar char="●"/>
            </a:pPr>
            <a:r>
              <a:rPr lang="en" sz="1100">
                <a:solidFill>
                  <a:srgbClr val="000000"/>
                </a:solidFill>
              </a:rPr>
              <a:t>Processed images stored in </a:t>
            </a:r>
            <a:r>
              <a:rPr lang="en" sz="1100">
                <a:solidFill>
                  <a:srgbClr val="000000"/>
                </a:solidFill>
                <a:highlight>
                  <a:schemeClr val="dk1"/>
                </a:highlight>
              </a:rPr>
              <a:t>X_train, X_test</a:t>
            </a:r>
            <a:endParaRPr sz="1100">
              <a:solidFill>
                <a:srgbClr val="000000"/>
              </a:solidFill>
              <a:highlight>
                <a:schemeClr val="dk1"/>
              </a:highlight>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rPr>
              <a:t>Corresponding labels stored in </a:t>
            </a:r>
            <a:r>
              <a:rPr lang="en" sz="1100">
                <a:solidFill>
                  <a:srgbClr val="000000"/>
                </a:solidFill>
                <a:highlight>
                  <a:schemeClr val="dk1"/>
                </a:highlight>
              </a:rPr>
              <a:t>y_train, y_test</a:t>
            </a:r>
            <a:endParaRPr sz="1100">
              <a:solidFill>
                <a:srgbClr val="000000"/>
              </a:solidFill>
              <a:highlight>
                <a:schemeClr val="dk1"/>
              </a:highlight>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highlight>
                  <a:schemeClr val="dk1"/>
                </a:highlight>
              </a:rPr>
              <a:t>tqdm</a:t>
            </a:r>
            <a:r>
              <a:rPr lang="en" sz="1100">
                <a:solidFill>
                  <a:srgbClr val="000000"/>
                </a:solidFill>
              </a:rPr>
              <a:t> progress bar used for efficiency tracking</a:t>
            </a:r>
            <a:endParaRPr sz="1100">
              <a:solidFill>
                <a:srgbClr val="000000"/>
              </a:solidFill>
            </a:endParaRPr>
          </a:p>
          <a:p>
            <a:pPr indent="0" lvl="0" marL="0" rtl="0" algn="l">
              <a:spcBef>
                <a:spcPts val="1200"/>
              </a:spcBef>
              <a:spcAft>
                <a:spcPts val="1200"/>
              </a:spcAft>
              <a:buNone/>
            </a:pPr>
            <a:r>
              <a:t/>
            </a:r>
            <a:endParaRPr sz="1100">
              <a:solidFill>
                <a:srgbClr val="000000"/>
              </a:solidFill>
            </a:endParaRPr>
          </a:p>
        </p:txBody>
      </p:sp>
      <p:pic>
        <p:nvPicPr>
          <p:cNvPr id="159" name="Google Shape;159;p17"/>
          <p:cNvPicPr preferRelativeResize="0"/>
          <p:nvPr/>
        </p:nvPicPr>
        <p:blipFill>
          <a:blip r:embed="rId3">
            <a:alphaModFix/>
          </a:blip>
          <a:stretch>
            <a:fillRect/>
          </a:stretch>
        </p:blipFill>
        <p:spPr>
          <a:xfrm>
            <a:off x="5575888" y="3012225"/>
            <a:ext cx="2920775" cy="2066800"/>
          </a:xfrm>
          <a:prstGeom prst="rect">
            <a:avLst/>
          </a:prstGeom>
          <a:noFill/>
          <a:ln>
            <a:noFill/>
          </a:ln>
        </p:spPr>
      </p:pic>
      <p:pic>
        <p:nvPicPr>
          <p:cNvPr id="160" name="Google Shape;160;p17"/>
          <p:cNvPicPr preferRelativeResize="0"/>
          <p:nvPr/>
        </p:nvPicPr>
        <p:blipFill>
          <a:blip r:embed="rId4">
            <a:alphaModFix/>
          </a:blip>
          <a:stretch>
            <a:fillRect/>
          </a:stretch>
        </p:blipFill>
        <p:spPr>
          <a:xfrm>
            <a:off x="5210487" y="507900"/>
            <a:ext cx="3651599" cy="2342425"/>
          </a:xfrm>
          <a:prstGeom prst="rect">
            <a:avLst/>
          </a:prstGeom>
          <a:noFill/>
          <a:ln>
            <a:noFill/>
          </a:ln>
        </p:spPr>
      </p:pic>
      <p:sp>
        <p:nvSpPr>
          <p:cNvPr id="161" name="Google Shape;161;p17"/>
          <p:cNvSpPr txBox="1"/>
          <p:nvPr/>
        </p:nvSpPr>
        <p:spPr>
          <a:xfrm>
            <a:off x="4410700" y="3944425"/>
            <a:ext cx="1273500" cy="5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Image Before transformations</a:t>
            </a:r>
            <a:endParaRPr sz="1300">
              <a:solidFill>
                <a:schemeClr val="dk2"/>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5466100" y="-121925"/>
            <a:ext cx="3330000" cy="655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rgbClr val="000000"/>
                </a:solidFill>
                <a:latin typeface="Calibri"/>
                <a:ea typeface="Calibri"/>
                <a:cs typeface="Calibri"/>
                <a:sym typeface="Calibri"/>
              </a:rPr>
              <a:t>Exploratory Data Analysis</a:t>
            </a:r>
            <a:r>
              <a:rPr b="1" lang="en">
                <a:solidFill>
                  <a:srgbClr val="000000"/>
                </a:solidFill>
                <a:latin typeface="Calibri"/>
                <a:ea typeface="Calibri"/>
                <a:cs typeface="Calibri"/>
                <a:sym typeface="Calibri"/>
              </a:rPr>
              <a:t> </a:t>
            </a:r>
            <a:endParaRPr b="1">
              <a:solidFill>
                <a:srgbClr val="000000"/>
              </a:solidFill>
              <a:latin typeface="Calibri"/>
              <a:ea typeface="Calibri"/>
              <a:cs typeface="Calibri"/>
              <a:sym typeface="Calibri"/>
            </a:endParaRPr>
          </a:p>
        </p:txBody>
      </p:sp>
      <p:sp>
        <p:nvSpPr>
          <p:cNvPr id="167" name="Google Shape;167;p18"/>
          <p:cNvSpPr txBox="1"/>
          <p:nvPr>
            <p:ph idx="1" type="body"/>
          </p:nvPr>
        </p:nvSpPr>
        <p:spPr>
          <a:xfrm>
            <a:off x="244325" y="132075"/>
            <a:ext cx="4673100" cy="45210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800">
                <a:solidFill>
                  <a:srgbClr val="000000"/>
                </a:solidFill>
              </a:rPr>
              <a:t>Visual Checks After Transformations</a:t>
            </a:r>
            <a:endParaRPr b="1" sz="1800">
              <a:solidFill>
                <a:srgbClr val="000000"/>
              </a:solidFill>
            </a:endParaRPr>
          </a:p>
          <a:p>
            <a:pPr indent="-298450" lvl="0" marL="457200" rtl="0" algn="l">
              <a:lnSpc>
                <a:spcPct val="115000"/>
              </a:lnSpc>
              <a:spcBef>
                <a:spcPts val="1200"/>
              </a:spcBef>
              <a:spcAft>
                <a:spcPts val="0"/>
              </a:spcAft>
              <a:buClr>
                <a:srgbClr val="000000"/>
              </a:buClr>
              <a:buSzPts val="1100"/>
              <a:buFont typeface="Calibri"/>
              <a:buChar char="●"/>
            </a:pPr>
            <a:r>
              <a:rPr lang="en" sz="1100">
                <a:solidFill>
                  <a:srgbClr val="000000"/>
                </a:solidFill>
              </a:rPr>
              <a:t>Random MRI samples printed from training/testing sets</a:t>
            </a:r>
            <a:endParaRPr sz="1100">
              <a:solidFill>
                <a:srgbClr val="000000"/>
              </a:solidFill>
            </a:endParaRPr>
          </a:p>
          <a:p>
            <a:pPr indent="-298450" lvl="0" marL="457200" rtl="0" algn="l">
              <a:lnSpc>
                <a:spcPct val="115000"/>
              </a:lnSpc>
              <a:spcBef>
                <a:spcPts val="0"/>
              </a:spcBef>
              <a:spcAft>
                <a:spcPts val="0"/>
              </a:spcAft>
              <a:buClr>
                <a:srgbClr val="000000"/>
              </a:buClr>
              <a:buSzPts val="1100"/>
              <a:buFont typeface="Calibri"/>
              <a:buChar char="●"/>
            </a:pPr>
            <a:r>
              <a:rPr lang="en" sz="1100">
                <a:solidFill>
                  <a:srgbClr val="000000"/>
                </a:solidFill>
              </a:rPr>
              <a:t>CLAHE preprocessing improved contrast in low-detail regions</a:t>
            </a:r>
            <a:endParaRPr sz="1100">
              <a:solidFill>
                <a:srgbClr val="000000"/>
              </a:solidFill>
            </a:endParaRPr>
          </a:p>
          <a:p>
            <a:pPr indent="0" lvl="0" marL="457200" rtl="0" algn="l">
              <a:lnSpc>
                <a:spcPct val="115000"/>
              </a:lnSpc>
              <a:spcBef>
                <a:spcPts val="1200"/>
              </a:spcBef>
              <a:spcAft>
                <a:spcPts val="0"/>
              </a:spcAft>
              <a:buNone/>
            </a:pPr>
            <a:r>
              <a:t/>
            </a:r>
            <a:endParaRPr sz="1100">
              <a:solidFill>
                <a:srgbClr val="000000"/>
              </a:solidFill>
            </a:endParaRPr>
          </a:p>
          <a:p>
            <a:pPr indent="0" lvl="0" marL="457200" rtl="0" algn="l">
              <a:lnSpc>
                <a:spcPct val="115000"/>
              </a:lnSpc>
              <a:spcBef>
                <a:spcPts val="1200"/>
              </a:spcBef>
              <a:spcAft>
                <a:spcPts val="0"/>
              </a:spcAft>
              <a:buNone/>
            </a:pPr>
            <a:r>
              <a:t/>
            </a:r>
            <a:endParaRPr sz="1100">
              <a:solidFill>
                <a:srgbClr val="000000"/>
              </a:solidFill>
            </a:endParaRPr>
          </a:p>
          <a:p>
            <a:pPr indent="0" lvl="0" marL="0" rtl="0" algn="l">
              <a:lnSpc>
                <a:spcPct val="115000"/>
              </a:lnSpc>
              <a:spcBef>
                <a:spcPts val="1200"/>
              </a:spcBef>
              <a:spcAft>
                <a:spcPts val="0"/>
              </a:spcAft>
              <a:buNone/>
            </a:pPr>
            <a:r>
              <a:t/>
            </a:r>
            <a:endParaRPr sz="1100">
              <a:solidFill>
                <a:srgbClr val="000000"/>
              </a:solidFill>
            </a:endParaRPr>
          </a:p>
          <a:p>
            <a:pPr indent="0" lvl="0" marL="0" rtl="0" algn="l">
              <a:lnSpc>
                <a:spcPct val="115000"/>
              </a:lnSpc>
              <a:spcBef>
                <a:spcPts val="1200"/>
              </a:spcBef>
              <a:spcAft>
                <a:spcPts val="0"/>
              </a:spcAft>
              <a:buNone/>
            </a:pPr>
            <a:r>
              <a:t/>
            </a:r>
            <a:endParaRPr sz="1100">
              <a:solidFill>
                <a:srgbClr val="000000"/>
              </a:solidFill>
            </a:endParaRPr>
          </a:p>
          <a:p>
            <a:pPr indent="0" lvl="0" marL="0" rtl="0" algn="l">
              <a:lnSpc>
                <a:spcPct val="115000"/>
              </a:lnSpc>
              <a:spcBef>
                <a:spcPts val="1200"/>
              </a:spcBef>
              <a:spcAft>
                <a:spcPts val="0"/>
              </a:spcAft>
              <a:buNone/>
            </a:pPr>
            <a:r>
              <a:t/>
            </a:r>
            <a:endParaRPr sz="1100">
              <a:solidFill>
                <a:srgbClr val="000000"/>
              </a:solidFill>
            </a:endParaRPr>
          </a:p>
          <a:p>
            <a:pPr indent="0" lvl="0" marL="0" rtl="0" algn="l">
              <a:lnSpc>
                <a:spcPct val="115000"/>
              </a:lnSpc>
              <a:spcBef>
                <a:spcPts val="1200"/>
              </a:spcBef>
              <a:spcAft>
                <a:spcPts val="0"/>
              </a:spcAft>
              <a:buNone/>
            </a:pPr>
            <a:r>
              <a:t/>
            </a:r>
            <a:endParaRPr b="1" sz="1800">
              <a:solidFill>
                <a:srgbClr val="000000"/>
              </a:solidFill>
            </a:endParaRPr>
          </a:p>
          <a:p>
            <a:pPr indent="0" lvl="0" marL="0" rtl="0" algn="l">
              <a:lnSpc>
                <a:spcPct val="115000"/>
              </a:lnSpc>
              <a:spcBef>
                <a:spcPts val="1200"/>
              </a:spcBef>
              <a:spcAft>
                <a:spcPts val="0"/>
              </a:spcAft>
              <a:buNone/>
            </a:pPr>
            <a:r>
              <a:rPr b="1" lang="en" sz="1800">
                <a:solidFill>
                  <a:srgbClr val="000000"/>
                </a:solidFill>
              </a:rPr>
              <a:t>Dataset Shape</a:t>
            </a:r>
            <a:endParaRPr b="1" sz="1800">
              <a:solidFill>
                <a:srgbClr val="000000"/>
              </a:solidFill>
            </a:endParaRPr>
          </a:p>
          <a:p>
            <a:pPr indent="-298450" lvl="0" marL="457200" rtl="0" algn="l">
              <a:lnSpc>
                <a:spcPct val="115000"/>
              </a:lnSpc>
              <a:spcBef>
                <a:spcPts val="1200"/>
              </a:spcBef>
              <a:spcAft>
                <a:spcPts val="0"/>
              </a:spcAft>
              <a:buClr>
                <a:srgbClr val="000000"/>
              </a:buClr>
              <a:buSzPts val="1100"/>
              <a:buFont typeface="Arial"/>
              <a:buChar char="●"/>
            </a:pPr>
            <a:r>
              <a:rPr b="1" lang="en" sz="1100">
                <a:solidFill>
                  <a:srgbClr val="000000"/>
                </a:solidFill>
              </a:rPr>
              <a:t>Training set</a:t>
            </a:r>
            <a:r>
              <a:rPr lang="en" sz="1100">
                <a:solidFill>
                  <a:srgbClr val="000000"/>
                </a:solidFill>
              </a:rPr>
              <a:t>: 3,310 images at 224×224 pixels</a:t>
            </a:r>
            <a:endParaRPr sz="1100">
              <a:solidFill>
                <a:srgbClr val="000000"/>
              </a:solidFill>
            </a:endParaRPr>
          </a:p>
          <a:p>
            <a:pPr indent="-298450" lvl="0" marL="457200" rtl="0" algn="l">
              <a:lnSpc>
                <a:spcPct val="115000"/>
              </a:lnSpc>
              <a:spcBef>
                <a:spcPts val="0"/>
              </a:spcBef>
              <a:spcAft>
                <a:spcPts val="0"/>
              </a:spcAft>
              <a:buClr>
                <a:srgbClr val="000000"/>
              </a:buClr>
              <a:buSzPts val="1100"/>
              <a:buFont typeface="Arial"/>
              <a:buChar char="●"/>
            </a:pPr>
            <a:r>
              <a:rPr b="1" lang="en" sz="1100">
                <a:solidFill>
                  <a:srgbClr val="000000"/>
                </a:solidFill>
              </a:rPr>
              <a:t>Test set</a:t>
            </a:r>
            <a:r>
              <a:rPr lang="en" sz="1100">
                <a:solidFill>
                  <a:srgbClr val="000000"/>
                </a:solidFill>
              </a:rPr>
              <a:t>: 394 images at 224×224 pixels</a:t>
            </a:r>
            <a:endParaRPr sz="1100">
              <a:solidFill>
                <a:srgbClr val="000000"/>
              </a:solidFill>
            </a:endParaRPr>
          </a:p>
          <a:p>
            <a:pPr indent="0" lvl="0" marL="0" rtl="0" algn="l">
              <a:lnSpc>
                <a:spcPct val="115000"/>
              </a:lnSpc>
              <a:spcBef>
                <a:spcPts val="1200"/>
              </a:spcBef>
              <a:spcAft>
                <a:spcPts val="0"/>
              </a:spcAft>
              <a:buNone/>
            </a:pPr>
            <a:r>
              <a:t/>
            </a:r>
            <a:endParaRPr sz="1100">
              <a:solidFill>
                <a:srgbClr val="000000"/>
              </a:solidFill>
            </a:endParaRPr>
          </a:p>
          <a:p>
            <a:pPr indent="0" lvl="0" marL="0" rtl="0" algn="l">
              <a:spcBef>
                <a:spcPts val="1200"/>
              </a:spcBef>
              <a:spcAft>
                <a:spcPts val="1200"/>
              </a:spcAft>
              <a:buNone/>
            </a:pPr>
            <a:r>
              <a:t/>
            </a:r>
            <a:endParaRPr sz="1100">
              <a:solidFill>
                <a:srgbClr val="000000"/>
              </a:solidFill>
            </a:endParaRPr>
          </a:p>
        </p:txBody>
      </p:sp>
      <p:pic>
        <p:nvPicPr>
          <p:cNvPr id="168" name="Google Shape;168;p18"/>
          <p:cNvPicPr preferRelativeResize="0"/>
          <p:nvPr/>
        </p:nvPicPr>
        <p:blipFill>
          <a:blip r:embed="rId3">
            <a:alphaModFix/>
          </a:blip>
          <a:stretch>
            <a:fillRect/>
          </a:stretch>
        </p:blipFill>
        <p:spPr>
          <a:xfrm>
            <a:off x="105713" y="1349275"/>
            <a:ext cx="3329999" cy="1860074"/>
          </a:xfrm>
          <a:prstGeom prst="rect">
            <a:avLst/>
          </a:prstGeom>
          <a:noFill/>
          <a:ln>
            <a:noFill/>
          </a:ln>
        </p:spPr>
      </p:pic>
      <p:sp>
        <p:nvSpPr>
          <p:cNvPr id="169" name="Google Shape;169;p18"/>
          <p:cNvSpPr txBox="1"/>
          <p:nvPr/>
        </p:nvSpPr>
        <p:spPr>
          <a:xfrm>
            <a:off x="4527900" y="402975"/>
            <a:ext cx="4616100" cy="124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800">
                <a:latin typeface="Calibri"/>
                <a:ea typeface="Calibri"/>
                <a:cs typeface="Calibri"/>
                <a:sym typeface="Calibri"/>
              </a:rPr>
              <a:t>Class Balance</a:t>
            </a:r>
            <a:endParaRPr b="1" sz="1800">
              <a:latin typeface="Calibri"/>
              <a:ea typeface="Calibri"/>
              <a:cs typeface="Calibri"/>
              <a:sym typeface="Calibri"/>
            </a:endParaRPr>
          </a:p>
          <a:p>
            <a:pPr indent="-298450" lvl="0" marL="457200" rtl="0" algn="l">
              <a:lnSpc>
                <a:spcPct val="115000"/>
              </a:lnSpc>
              <a:spcBef>
                <a:spcPts val="1200"/>
              </a:spcBef>
              <a:spcAft>
                <a:spcPts val="0"/>
              </a:spcAft>
              <a:buSzPts val="1100"/>
              <a:buChar char="●"/>
            </a:pPr>
            <a:r>
              <a:rPr b="1" lang="en" sz="1100">
                <a:latin typeface="Calibri"/>
                <a:ea typeface="Calibri"/>
                <a:cs typeface="Calibri"/>
                <a:sym typeface="Calibri"/>
              </a:rPr>
              <a:t>Training data</a:t>
            </a:r>
            <a:r>
              <a:rPr lang="en" sz="1100">
                <a:latin typeface="Calibri"/>
                <a:ea typeface="Calibri"/>
                <a:cs typeface="Calibri"/>
                <a:sym typeface="Calibri"/>
              </a:rPr>
              <a:t>: Balanced across 4 categories</a:t>
            </a:r>
            <a:endParaRPr sz="1100">
              <a:latin typeface="Calibri"/>
              <a:ea typeface="Calibri"/>
              <a:cs typeface="Calibri"/>
              <a:sym typeface="Calibri"/>
            </a:endParaRPr>
          </a:p>
          <a:p>
            <a:pPr indent="-298450" lvl="0" marL="457200" rtl="0" algn="l">
              <a:lnSpc>
                <a:spcPct val="115000"/>
              </a:lnSpc>
              <a:spcBef>
                <a:spcPts val="0"/>
              </a:spcBef>
              <a:spcAft>
                <a:spcPts val="0"/>
              </a:spcAft>
              <a:buSzPts val="1100"/>
              <a:buChar char="●"/>
            </a:pPr>
            <a:r>
              <a:rPr b="1" lang="en" sz="1100">
                <a:latin typeface="Calibri"/>
                <a:ea typeface="Calibri"/>
                <a:cs typeface="Calibri"/>
                <a:sym typeface="Calibri"/>
              </a:rPr>
              <a:t>Testing data</a:t>
            </a:r>
            <a:r>
              <a:rPr lang="en" sz="1100">
                <a:latin typeface="Calibri"/>
                <a:ea typeface="Calibri"/>
                <a:cs typeface="Calibri"/>
                <a:sym typeface="Calibri"/>
              </a:rPr>
              <a:t>: Imbalanced — relied on precision, recall, F1-score for fair evaluation</a:t>
            </a:r>
            <a:endParaRPr sz="1300">
              <a:latin typeface="Calibri"/>
              <a:ea typeface="Calibri"/>
              <a:cs typeface="Calibri"/>
              <a:sym typeface="Calibri"/>
            </a:endParaRPr>
          </a:p>
        </p:txBody>
      </p:sp>
      <p:pic>
        <p:nvPicPr>
          <p:cNvPr id="170" name="Google Shape;170;p18"/>
          <p:cNvPicPr preferRelativeResize="0"/>
          <p:nvPr/>
        </p:nvPicPr>
        <p:blipFill>
          <a:blip r:embed="rId4">
            <a:alphaModFix/>
          </a:blip>
          <a:stretch>
            <a:fillRect/>
          </a:stretch>
        </p:blipFill>
        <p:spPr>
          <a:xfrm>
            <a:off x="3744237" y="1584895"/>
            <a:ext cx="3052901" cy="1973717"/>
          </a:xfrm>
          <a:prstGeom prst="rect">
            <a:avLst/>
          </a:prstGeom>
          <a:noFill/>
          <a:ln>
            <a:noFill/>
          </a:ln>
        </p:spPr>
      </p:pic>
      <p:pic>
        <p:nvPicPr>
          <p:cNvPr id="171" name="Google Shape;171;p18"/>
          <p:cNvPicPr preferRelativeResize="0"/>
          <p:nvPr/>
        </p:nvPicPr>
        <p:blipFill>
          <a:blip r:embed="rId5">
            <a:alphaModFix/>
          </a:blip>
          <a:stretch>
            <a:fillRect/>
          </a:stretch>
        </p:blipFill>
        <p:spPr>
          <a:xfrm>
            <a:off x="6091100" y="2951525"/>
            <a:ext cx="3052899" cy="19736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9"/>
          <p:cNvSpPr txBox="1"/>
          <p:nvPr>
            <p:ph idx="1" type="body"/>
          </p:nvPr>
        </p:nvSpPr>
        <p:spPr>
          <a:xfrm>
            <a:off x="106700" y="0"/>
            <a:ext cx="3439200" cy="49623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800">
                <a:solidFill>
                  <a:srgbClr val="000000"/>
                </a:solidFill>
              </a:rPr>
              <a:t>Pixel Intensity Heatmaps</a:t>
            </a:r>
            <a:endParaRPr b="1" sz="1800">
              <a:solidFill>
                <a:srgbClr val="000000"/>
              </a:solidFill>
            </a:endParaRPr>
          </a:p>
          <a:p>
            <a:pPr indent="-298450" lvl="0" marL="457200" rtl="0" algn="l">
              <a:lnSpc>
                <a:spcPct val="115000"/>
              </a:lnSpc>
              <a:spcBef>
                <a:spcPts val="1200"/>
              </a:spcBef>
              <a:spcAft>
                <a:spcPts val="0"/>
              </a:spcAft>
              <a:buClr>
                <a:srgbClr val="000000"/>
              </a:buClr>
              <a:buSzPts val="1100"/>
              <a:buFont typeface="Calibri"/>
              <a:buChar char="●"/>
            </a:pPr>
            <a:r>
              <a:rPr lang="en" sz="1100">
                <a:solidFill>
                  <a:srgbClr val="000000"/>
                </a:solidFill>
              </a:rPr>
              <a:t>Visualized brightness across scans</a:t>
            </a:r>
            <a:endParaRPr sz="1100">
              <a:solidFill>
                <a:srgbClr val="000000"/>
              </a:solidFill>
            </a:endParaRPr>
          </a:p>
          <a:p>
            <a:pPr indent="-298450" lvl="0" marL="457200" rtl="0" algn="l">
              <a:lnSpc>
                <a:spcPct val="115000"/>
              </a:lnSpc>
              <a:spcBef>
                <a:spcPts val="0"/>
              </a:spcBef>
              <a:spcAft>
                <a:spcPts val="0"/>
              </a:spcAft>
              <a:buClr>
                <a:srgbClr val="000000"/>
              </a:buClr>
              <a:buSzPts val="1100"/>
              <a:buFont typeface="Calibri"/>
              <a:buChar char="●"/>
            </a:pPr>
            <a:r>
              <a:rPr lang="en" sz="1100">
                <a:solidFill>
                  <a:srgbClr val="000000"/>
                </a:solidFill>
              </a:rPr>
              <a:t>Bright regions linked to potential tumor presence</a:t>
            </a:r>
            <a:endParaRPr sz="1100">
              <a:solidFill>
                <a:srgbClr val="000000"/>
              </a:solidFill>
            </a:endParaRPr>
          </a:p>
          <a:p>
            <a:pPr indent="-298450" lvl="0" marL="457200" rtl="0" algn="l">
              <a:lnSpc>
                <a:spcPct val="115000"/>
              </a:lnSpc>
              <a:spcBef>
                <a:spcPts val="0"/>
              </a:spcBef>
              <a:spcAft>
                <a:spcPts val="0"/>
              </a:spcAft>
              <a:buClr>
                <a:srgbClr val="000000"/>
              </a:buClr>
              <a:buSzPts val="1100"/>
              <a:buFont typeface="Calibri"/>
              <a:buChar char="●"/>
            </a:pPr>
            <a:r>
              <a:rPr lang="en" sz="1100">
                <a:solidFill>
                  <a:srgbClr val="000000"/>
                </a:solidFill>
              </a:rPr>
              <a:t>Aids interpretation and supports quality assurance before model training</a:t>
            </a:r>
            <a:endParaRPr sz="1100">
              <a:solidFill>
                <a:srgbClr val="000000"/>
              </a:solidFill>
            </a:endParaRPr>
          </a:p>
          <a:p>
            <a:pPr indent="0" lvl="0" marL="0" rtl="0" algn="l">
              <a:spcBef>
                <a:spcPts val="1200"/>
              </a:spcBef>
              <a:spcAft>
                <a:spcPts val="1200"/>
              </a:spcAft>
              <a:buNone/>
            </a:pPr>
            <a:r>
              <a:t/>
            </a:r>
            <a:endParaRPr sz="1100">
              <a:solidFill>
                <a:srgbClr val="000000"/>
              </a:solidFill>
            </a:endParaRPr>
          </a:p>
        </p:txBody>
      </p:sp>
      <p:pic>
        <p:nvPicPr>
          <p:cNvPr id="177" name="Google Shape;177;p19"/>
          <p:cNvPicPr preferRelativeResize="0"/>
          <p:nvPr/>
        </p:nvPicPr>
        <p:blipFill>
          <a:blip r:embed="rId3">
            <a:alphaModFix/>
          </a:blip>
          <a:stretch>
            <a:fillRect/>
          </a:stretch>
        </p:blipFill>
        <p:spPr>
          <a:xfrm>
            <a:off x="294825" y="1462675"/>
            <a:ext cx="2877175" cy="3280750"/>
          </a:xfrm>
          <a:prstGeom prst="rect">
            <a:avLst/>
          </a:prstGeom>
          <a:noFill/>
          <a:ln>
            <a:noFill/>
          </a:ln>
        </p:spPr>
      </p:pic>
      <p:sp>
        <p:nvSpPr>
          <p:cNvPr id="178" name="Google Shape;178;p19"/>
          <p:cNvSpPr txBox="1"/>
          <p:nvPr>
            <p:ph type="title"/>
          </p:nvPr>
        </p:nvSpPr>
        <p:spPr>
          <a:xfrm>
            <a:off x="5081450" y="4487700"/>
            <a:ext cx="4127400" cy="655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en" sz="2100">
                <a:solidFill>
                  <a:srgbClr val="000000"/>
                </a:solidFill>
                <a:latin typeface="Calibri"/>
                <a:ea typeface="Calibri"/>
                <a:cs typeface="Calibri"/>
                <a:sym typeface="Calibri"/>
              </a:rPr>
              <a:t>Exploratory Data Analysis</a:t>
            </a:r>
            <a:r>
              <a:rPr b="1" lang="en">
                <a:solidFill>
                  <a:srgbClr val="000000"/>
                </a:solidFill>
                <a:latin typeface="Calibri"/>
                <a:ea typeface="Calibri"/>
                <a:cs typeface="Calibri"/>
                <a:sym typeface="Calibri"/>
              </a:rPr>
              <a:t> </a:t>
            </a:r>
            <a:endParaRPr b="1">
              <a:solidFill>
                <a:srgbClr val="000000"/>
              </a:solidFill>
              <a:latin typeface="Calibri"/>
              <a:ea typeface="Calibri"/>
              <a:cs typeface="Calibri"/>
              <a:sym typeface="Calibri"/>
            </a:endParaRPr>
          </a:p>
        </p:txBody>
      </p:sp>
      <p:sp>
        <p:nvSpPr>
          <p:cNvPr id="179" name="Google Shape;179;p19"/>
          <p:cNvSpPr txBox="1"/>
          <p:nvPr/>
        </p:nvSpPr>
        <p:spPr>
          <a:xfrm>
            <a:off x="3982350" y="684900"/>
            <a:ext cx="4372200" cy="345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800">
                <a:latin typeface="Calibri"/>
                <a:ea typeface="Calibri"/>
                <a:cs typeface="Calibri"/>
                <a:sym typeface="Calibri"/>
              </a:rPr>
              <a:t>RGB Conversion</a:t>
            </a:r>
            <a:endParaRPr b="1" sz="1800">
              <a:latin typeface="Calibri"/>
              <a:ea typeface="Calibri"/>
              <a:cs typeface="Calibri"/>
              <a:sym typeface="Calibri"/>
            </a:endParaRPr>
          </a:p>
          <a:p>
            <a:pPr indent="-298450" lvl="0" marL="457200" rtl="0" algn="l">
              <a:lnSpc>
                <a:spcPct val="115000"/>
              </a:lnSpc>
              <a:spcBef>
                <a:spcPts val="1200"/>
              </a:spcBef>
              <a:spcAft>
                <a:spcPts val="0"/>
              </a:spcAft>
              <a:buSzPts val="1100"/>
              <a:buFont typeface="Calibri"/>
              <a:buChar char="●"/>
            </a:pPr>
            <a:r>
              <a:rPr lang="en" sz="1100">
                <a:latin typeface="Calibri"/>
                <a:ea typeface="Calibri"/>
                <a:cs typeface="Calibri"/>
                <a:sym typeface="Calibri"/>
              </a:rPr>
              <a:t>Converted grayscale images to 3-channel RGB</a:t>
            </a:r>
            <a:endParaRPr sz="1100">
              <a:latin typeface="Calibri"/>
              <a:ea typeface="Calibri"/>
              <a:cs typeface="Calibri"/>
              <a:sym typeface="Calibri"/>
            </a:endParaRPr>
          </a:p>
          <a:p>
            <a:pPr indent="-298450" lvl="0" marL="457200" rtl="0" algn="l">
              <a:lnSpc>
                <a:spcPct val="115000"/>
              </a:lnSpc>
              <a:spcBef>
                <a:spcPts val="0"/>
              </a:spcBef>
              <a:spcAft>
                <a:spcPts val="0"/>
              </a:spcAft>
              <a:buSzPts val="1100"/>
              <a:buFont typeface="Calibri"/>
              <a:buChar char="●"/>
            </a:pPr>
            <a:r>
              <a:rPr lang="en" sz="1100">
                <a:latin typeface="Calibri"/>
                <a:ea typeface="Calibri"/>
                <a:cs typeface="Calibri"/>
                <a:sym typeface="Calibri"/>
              </a:rPr>
              <a:t>Image arrays renamed: </a:t>
            </a:r>
            <a:r>
              <a:rPr lang="en" sz="1100">
                <a:highlight>
                  <a:schemeClr val="dk1"/>
                </a:highlight>
                <a:latin typeface="Calibri"/>
                <a:ea typeface="Calibri"/>
                <a:cs typeface="Calibri"/>
                <a:sym typeface="Calibri"/>
              </a:rPr>
              <a:t>X_train_rgb, X_test_rgb</a:t>
            </a:r>
            <a:endParaRPr sz="1100">
              <a:latin typeface="Calibri"/>
              <a:ea typeface="Calibri"/>
              <a:cs typeface="Calibri"/>
              <a:sym typeface="Calibri"/>
            </a:endParaRPr>
          </a:p>
          <a:p>
            <a:pPr indent="-298450" lvl="0" marL="457200" rtl="0" algn="l">
              <a:lnSpc>
                <a:spcPct val="115000"/>
              </a:lnSpc>
              <a:spcBef>
                <a:spcPts val="0"/>
              </a:spcBef>
              <a:spcAft>
                <a:spcPts val="0"/>
              </a:spcAft>
              <a:buSzPts val="1100"/>
              <a:buFont typeface="Calibri"/>
              <a:buChar char="●"/>
            </a:pPr>
            <a:r>
              <a:rPr lang="en" sz="1100">
                <a:latin typeface="Calibri"/>
                <a:ea typeface="Calibri"/>
                <a:cs typeface="Calibri"/>
                <a:sym typeface="Calibri"/>
              </a:rPr>
              <a:t>Ensures compatibility with ImageNet-pretrained CNN models</a:t>
            </a:r>
            <a:endParaRPr sz="1100">
              <a:latin typeface="Calibri"/>
              <a:ea typeface="Calibri"/>
              <a:cs typeface="Calibri"/>
              <a:sym typeface="Calibri"/>
            </a:endParaRPr>
          </a:p>
          <a:p>
            <a:pPr indent="0" lvl="0" marL="457200" rtl="0" algn="l">
              <a:lnSpc>
                <a:spcPct val="115000"/>
              </a:lnSpc>
              <a:spcBef>
                <a:spcPts val="1200"/>
              </a:spcBef>
              <a:spcAft>
                <a:spcPts val="0"/>
              </a:spcAft>
              <a:buNone/>
            </a:pPr>
            <a:r>
              <a:t/>
            </a:r>
            <a:endParaRPr sz="1100">
              <a:latin typeface="Calibri"/>
              <a:ea typeface="Calibri"/>
              <a:cs typeface="Calibri"/>
              <a:sym typeface="Calibri"/>
            </a:endParaRPr>
          </a:p>
          <a:p>
            <a:pPr indent="0" lvl="0" marL="0" rtl="0" algn="l">
              <a:lnSpc>
                <a:spcPct val="115000"/>
              </a:lnSpc>
              <a:spcBef>
                <a:spcPts val="1200"/>
              </a:spcBef>
              <a:spcAft>
                <a:spcPts val="0"/>
              </a:spcAft>
              <a:buNone/>
            </a:pPr>
            <a:r>
              <a:rPr b="1" lang="en" sz="1800">
                <a:latin typeface="Calibri"/>
                <a:ea typeface="Calibri"/>
                <a:cs typeface="Calibri"/>
                <a:sym typeface="Calibri"/>
              </a:rPr>
              <a:t>Label Preparation</a:t>
            </a:r>
            <a:endParaRPr b="1" sz="1800">
              <a:latin typeface="Calibri"/>
              <a:ea typeface="Calibri"/>
              <a:cs typeface="Calibri"/>
              <a:sym typeface="Calibri"/>
            </a:endParaRPr>
          </a:p>
          <a:p>
            <a:pPr indent="-298450" lvl="0" marL="457200" rtl="0" algn="l">
              <a:lnSpc>
                <a:spcPct val="115000"/>
              </a:lnSpc>
              <a:spcBef>
                <a:spcPts val="1200"/>
              </a:spcBef>
              <a:spcAft>
                <a:spcPts val="0"/>
              </a:spcAft>
              <a:buSzPts val="1100"/>
              <a:buChar char="●"/>
            </a:pPr>
            <a:r>
              <a:rPr lang="en" sz="1100">
                <a:latin typeface="Calibri"/>
                <a:ea typeface="Calibri"/>
                <a:cs typeface="Calibri"/>
                <a:sym typeface="Calibri"/>
              </a:rPr>
              <a:t>Used </a:t>
            </a:r>
            <a:r>
              <a:rPr lang="en" sz="1100">
                <a:highlight>
                  <a:schemeClr val="dk1"/>
                </a:highlight>
                <a:latin typeface="Calibri"/>
                <a:ea typeface="Calibri"/>
                <a:cs typeface="Calibri"/>
                <a:sym typeface="Calibri"/>
              </a:rPr>
              <a:t>LabelEncoder() </a:t>
            </a:r>
            <a:r>
              <a:rPr lang="en" sz="1100">
                <a:latin typeface="Calibri"/>
                <a:ea typeface="Calibri"/>
                <a:cs typeface="Calibri"/>
                <a:sym typeface="Calibri"/>
              </a:rPr>
              <a:t>for numeric conversion of categories</a:t>
            </a:r>
            <a:endParaRPr sz="1100">
              <a:latin typeface="Calibri"/>
              <a:ea typeface="Calibri"/>
              <a:cs typeface="Calibri"/>
              <a:sym typeface="Calibri"/>
            </a:endParaRPr>
          </a:p>
          <a:p>
            <a:pPr indent="-298450" lvl="0" marL="457200" rtl="0" algn="l">
              <a:lnSpc>
                <a:spcPct val="115000"/>
              </a:lnSpc>
              <a:spcBef>
                <a:spcPts val="0"/>
              </a:spcBef>
              <a:spcAft>
                <a:spcPts val="0"/>
              </a:spcAft>
              <a:buSzPts val="1100"/>
              <a:buChar char="●"/>
            </a:pPr>
            <a:r>
              <a:rPr lang="en" sz="1100">
                <a:latin typeface="Calibri"/>
                <a:ea typeface="Calibri"/>
                <a:cs typeface="Calibri"/>
                <a:sym typeface="Calibri"/>
              </a:rPr>
              <a:t>Created both encoded</a:t>
            </a:r>
            <a:r>
              <a:rPr lang="en" sz="1100">
                <a:highlight>
                  <a:schemeClr val="dk1"/>
                </a:highlight>
                <a:latin typeface="Calibri"/>
                <a:ea typeface="Calibri"/>
                <a:cs typeface="Calibri"/>
                <a:sym typeface="Calibri"/>
              </a:rPr>
              <a:t> (y_train_encoded, y_test_encoded)</a:t>
            </a:r>
            <a:r>
              <a:rPr lang="en" sz="1100">
                <a:latin typeface="Calibri"/>
                <a:ea typeface="Calibri"/>
                <a:cs typeface="Calibri"/>
                <a:sym typeface="Calibri"/>
              </a:rPr>
              <a:t> and one-hot versions </a:t>
            </a:r>
            <a:r>
              <a:rPr lang="en" sz="1100">
                <a:highlight>
                  <a:schemeClr val="dk1"/>
                </a:highlight>
                <a:latin typeface="Calibri"/>
                <a:ea typeface="Calibri"/>
                <a:cs typeface="Calibri"/>
                <a:sym typeface="Calibri"/>
              </a:rPr>
              <a:t>(y_train_cat, y_test_cat)</a:t>
            </a:r>
            <a:endParaRPr sz="1100">
              <a:highlight>
                <a:schemeClr val="dk1"/>
              </a:highlight>
              <a:latin typeface="Calibri"/>
              <a:ea typeface="Calibri"/>
              <a:cs typeface="Calibri"/>
              <a:sym typeface="Calibri"/>
            </a:endParaRPr>
          </a:p>
          <a:p>
            <a:pPr indent="0" lvl="0" marL="0" rtl="0" algn="l">
              <a:spcBef>
                <a:spcPts val="1200"/>
              </a:spcBef>
              <a:spcAft>
                <a:spcPts val="0"/>
              </a:spcAft>
              <a:buNone/>
            </a:pPr>
            <a:r>
              <a:t/>
            </a:r>
            <a:endParaRPr sz="11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0"/>
          <p:cNvSpPr txBox="1"/>
          <p:nvPr>
            <p:ph type="title"/>
          </p:nvPr>
        </p:nvSpPr>
        <p:spPr>
          <a:xfrm>
            <a:off x="2661725" y="0"/>
            <a:ext cx="4074900" cy="492600"/>
          </a:xfrm>
          <a:prstGeom prst="rect">
            <a:avLst/>
          </a:prstGeom>
        </p:spPr>
        <p:txBody>
          <a:bodyPr anchorCtr="0" anchor="t" bIns="91425" lIns="91425" spcFirstLastPara="1" rIns="91425" wrap="square" tIns="91425">
            <a:spAutoFit/>
          </a:bodyPr>
          <a:lstStyle/>
          <a:p>
            <a:pPr indent="0" lvl="0" marL="0" rtl="0" algn="l">
              <a:lnSpc>
                <a:spcPct val="115000"/>
              </a:lnSpc>
              <a:spcBef>
                <a:spcPts val="2000"/>
              </a:spcBef>
              <a:spcAft>
                <a:spcPts val="600"/>
              </a:spcAft>
              <a:buNone/>
            </a:pPr>
            <a:r>
              <a:rPr b="1" lang="en" sz="2000">
                <a:solidFill>
                  <a:srgbClr val="000000"/>
                </a:solidFill>
                <a:latin typeface="Calibri"/>
                <a:ea typeface="Calibri"/>
                <a:cs typeface="Calibri"/>
                <a:sym typeface="Calibri"/>
              </a:rPr>
              <a:t>Model Selection &amp; Training</a:t>
            </a:r>
            <a:endParaRPr b="1">
              <a:solidFill>
                <a:srgbClr val="000000"/>
              </a:solidFill>
              <a:latin typeface="Calibri"/>
              <a:ea typeface="Calibri"/>
              <a:cs typeface="Calibri"/>
              <a:sym typeface="Calibri"/>
            </a:endParaRPr>
          </a:p>
        </p:txBody>
      </p:sp>
      <p:sp>
        <p:nvSpPr>
          <p:cNvPr id="185" name="Google Shape;185;p20"/>
          <p:cNvSpPr txBox="1"/>
          <p:nvPr>
            <p:ph idx="1" type="body"/>
          </p:nvPr>
        </p:nvSpPr>
        <p:spPr>
          <a:xfrm>
            <a:off x="47600" y="548825"/>
            <a:ext cx="3004800" cy="44766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solidFill>
                  <a:srgbClr val="000000"/>
                </a:solidFill>
                <a:latin typeface="Arial"/>
                <a:ea typeface="Arial"/>
                <a:cs typeface="Arial"/>
                <a:sym typeface="Arial"/>
              </a:rPr>
              <a:t>ResNet50 Custom Model Setup</a:t>
            </a:r>
            <a:endParaRPr b="1" sz="1300">
              <a:solidFill>
                <a:srgbClr val="000000"/>
              </a:solidFill>
              <a:latin typeface="Arial"/>
              <a:ea typeface="Arial"/>
              <a:cs typeface="Arial"/>
              <a:sym typeface="Arial"/>
            </a:endParaRPr>
          </a:p>
          <a:p>
            <a:pPr indent="-298450" lvl="0" marL="457200" rtl="0" algn="l">
              <a:lnSpc>
                <a:spcPct val="115000"/>
              </a:lnSpc>
              <a:spcBef>
                <a:spcPts val="1200"/>
              </a:spcBef>
              <a:spcAft>
                <a:spcPts val="0"/>
              </a:spcAft>
              <a:buClr>
                <a:srgbClr val="000000"/>
              </a:buClr>
              <a:buSzPts val="1100"/>
              <a:buFont typeface="Arial"/>
              <a:buChar char="●"/>
            </a:pPr>
            <a:r>
              <a:rPr lang="en" sz="1100">
                <a:solidFill>
                  <a:srgbClr val="000000"/>
                </a:solidFill>
                <a:latin typeface="Arial"/>
                <a:ea typeface="Arial"/>
                <a:cs typeface="Arial"/>
                <a:sym typeface="Arial"/>
              </a:rPr>
              <a:t>Pretrained on </a:t>
            </a:r>
            <a:r>
              <a:rPr b="1" lang="en" sz="1100">
                <a:solidFill>
                  <a:srgbClr val="000000"/>
                </a:solidFill>
                <a:latin typeface="Arial"/>
                <a:ea typeface="Arial"/>
                <a:cs typeface="Arial"/>
                <a:sym typeface="Arial"/>
              </a:rPr>
              <a:t>ImageNet</a:t>
            </a:r>
            <a:endParaRPr b="1"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Used</a:t>
            </a:r>
            <a:r>
              <a:rPr lang="en" sz="1100">
                <a:solidFill>
                  <a:srgbClr val="000000"/>
                </a:solidFill>
                <a:highlight>
                  <a:schemeClr val="dk1"/>
                </a:highlight>
                <a:latin typeface="Arial"/>
                <a:ea typeface="Arial"/>
                <a:cs typeface="Arial"/>
                <a:sym typeface="Arial"/>
              </a:rPr>
              <a:t> </a:t>
            </a:r>
            <a:r>
              <a:rPr lang="en" sz="1100">
                <a:solidFill>
                  <a:srgbClr val="000000"/>
                </a:solidFill>
                <a:highlight>
                  <a:schemeClr val="dk1"/>
                </a:highlight>
                <a:latin typeface="Roboto Mono"/>
                <a:ea typeface="Roboto Mono"/>
                <a:cs typeface="Roboto Mono"/>
                <a:sym typeface="Roboto Mono"/>
              </a:rPr>
              <a:t>include_top=False</a:t>
            </a:r>
            <a:r>
              <a:rPr lang="en" sz="1100">
                <a:solidFill>
                  <a:srgbClr val="000000"/>
                </a:solidFill>
                <a:latin typeface="Arial"/>
                <a:ea typeface="Arial"/>
                <a:cs typeface="Arial"/>
                <a:sym typeface="Arial"/>
              </a:rPr>
              <a:t> to remove default classifier</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Added </a:t>
            </a:r>
            <a:r>
              <a:rPr b="1" lang="en" sz="1100">
                <a:solidFill>
                  <a:srgbClr val="000000"/>
                </a:solidFill>
                <a:highlight>
                  <a:schemeClr val="dk1"/>
                </a:highlight>
                <a:latin typeface="Arial"/>
                <a:ea typeface="Arial"/>
                <a:cs typeface="Arial"/>
                <a:sym typeface="Arial"/>
              </a:rPr>
              <a:t>GlobalAveragePooling2D</a:t>
            </a:r>
            <a:r>
              <a:rPr lang="en" sz="1100">
                <a:solidFill>
                  <a:srgbClr val="000000"/>
                </a:solidFill>
                <a:highlight>
                  <a:schemeClr val="dk1"/>
                </a:highlight>
                <a:latin typeface="Arial"/>
                <a:ea typeface="Arial"/>
                <a:cs typeface="Arial"/>
                <a:sym typeface="Arial"/>
              </a:rPr>
              <a:t> </a:t>
            </a:r>
            <a:r>
              <a:rPr lang="en" sz="1100">
                <a:solidFill>
                  <a:srgbClr val="000000"/>
                </a:solidFill>
                <a:latin typeface="Arial"/>
                <a:ea typeface="Arial"/>
                <a:cs typeface="Arial"/>
                <a:sym typeface="Arial"/>
              </a:rPr>
              <a:t>to compress features</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Dropout(0.5) for regularization</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Dense(128) layer with </a:t>
            </a:r>
            <a:r>
              <a:rPr b="1" lang="en" sz="1100">
                <a:solidFill>
                  <a:srgbClr val="000000"/>
                </a:solidFill>
                <a:latin typeface="Arial"/>
                <a:ea typeface="Arial"/>
                <a:cs typeface="Arial"/>
                <a:sym typeface="Arial"/>
              </a:rPr>
              <a:t>ReLU</a:t>
            </a:r>
            <a:r>
              <a:rPr lang="en" sz="1100">
                <a:solidFill>
                  <a:srgbClr val="000000"/>
                </a:solidFill>
                <a:latin typeface="Arial"/>
                <a:ea typeface="Arial"/>
                <a:cs typeface="Arial"/>
                <a:sym typeface="Arial"/>
              </a:rPr>
              <a:t> activation</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Dropout(0.25) for regularization</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Dense(4) with </a:t>
            </a:r>
            <a:r>
              <a:rPr b="1" lang="en" sz="1100">
                <a:solidFill>
                  <a:srgbClr val="000000"/>
                </a:solidFill>
                <a:latin typeface="Arial"/>
                <a:ea typeface="Arial"/>
                <a:cs typeface="Arial"/>
                <a:sym typeface="Arial"/>
              </a:rPr>
              <a:t>Softmax</a:t>
            </a:r>
            <a:r>
              <a:rPr lang="en" sz="1100">
                <a:solidFill>
                  <a:srgbClr val="000000"/>
                </a:solidFill>
                <a:latin typeface="Arial"/>
                <a:ea typeface="Arial"/>
                <a:cs typeface="Arial"/>
                <a:sym typeface="Arial"/>
              </a:rPr>
              <a:t> activation for 4-class prediction</a:t>
            </a:r>
            <a:endParaRPr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Compiled with </a:t>
            </a:r>
            <a:r>
              <a:rPr b="1" lang="en" sz="1100">
                <a:solidFill>
                  <a:srgbClr val="000000"/>
                </a:solidFill>
                <a:latin typeface="Arial"/>
                <a:ea typeface="Arial"/>
                <a:cs typeface="Arial"/>
                <a:sym typeface="Arial"/>
              </a:rPr>
              <a:t>Adam</a:t>
            </a:r>
            <a:r>
              <a:rPr lang="en" sz="1100">
                <a:solidFill>
                  <a:srgbClr val="000000"/>
                </a:solidFill>
                <a:latin typeface="Arial"/>
                <a:ea typeface="Arial"/>
                <a:cs typeface="Arial"/>
                <a:sym typeface="Arial"/>
              </a:rPr>
              <a:t>, </a:t>
            </a:r>
            <a:r>
              <a:rPr b="1" lang="en" sz="1100">
                <a:solidFill>
                  <a:srgbClr val="000000"/>
                </a:solidFill>
                <a:latin typeface="Arial"/>
                <a:ea typeface="Arial"/>
                <a:cs typeface="Arial"/>
                <a:sym typeface="Arial"/>
              </a:rPr>
              <a:t>categorical cross-entropy</a:t>
            </a:r>
            <a:r>
              <a:rPr lang="en" sz="1100">
                <a:solidFill>
                  <a:srgbClr val="000000"/>
                </a:solidFill>
                <a:latin typeface="Arial"/>
                <a:ea typeface="Arial"/>
                <a:cs typeface="Arial"/>
                <a:sym typeface="Arial"/>
              </a:rPr>
              <a:t>, and </a:t>
            </a:r>
            <a:r>
              <a:rPr b="1" lang="en" sz="1100">
                <a:solidFill>
                  <a:srgbClr val="000000"/>
                </a:solidFill>
                <a:latin typeface="Arial"/>
                <a:ea typeface="Arial"/>
                <a:cs typeface="Arial"/>
                <a:sym typeface="Arial"/>
              </a:rPr>
              <a:t>accuracy</a:t>
            </a:r>
            <a:endParaRPr b="1" sz="1100">
              <a:solidFill>
                <a:srgbClr val="000000"/>
              </a:solidFill>
              <a:latin typeface="Arial"/>
              <a:ea typeface="Arial"/>
              <a:cs typeface="Arial"/>
              <a:sym typeface="Arial"/>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Trained on </a:t>
            </a:r>
            <a:r>
              <a:rPr lang="en" sz="1100">
                <a:solidFill>
                  <a:srgbClr val="000000"/>
                </a:solidFill>
                <a:highlight>
                  <a:schemeClr val="dk1"/>
                </a:highlight>
                <a:latin typeface="Roboto Mono"/>
                <a:ea typeface="Roboto Mono"/>
                <a:cs typeface="Roboto Mono"/>
                <a:sym typeface="Roboto Mono"/>
              </a:rPr>
              <a:t>X_train_rgb</a:t>
            </a:r>
            <a:r>
              <a:rPr lang="en" sz="1100">
                <a:solidFill>
                  <a:srgbClr val="000000"/>
                </a:solidFill>
                <a:highlight>
                  <a:schemeClr val="dk1"/>
                </a:highlight>
                <a:latin typeface="Arial"/>
                <a:ea typeface="Arial"/>
                <a:cs typeface="Arial"/>
                <a:sym typeface="Arial"/>
              </a:rPr>
              <a:t> </a:t>
            </a:r>
            <a:r>
              <a:rPr lang="en" sz="1100">
                <a:solidFill>
                  <a:srgbClr val="000000"/>
                </a:solidFill>
                <a:latin typeface="Arial"/>
                <a:ea typeface="Arial"/>
                <a:cs typeface="Arial"/>
                <a:sym typeface="Arial"/>
              </a:rPr>
              <a:t>and </a:t>
            </a:r>
            <a:r>
              <a:rPr lang="en" sz="1100">
                <a:solidFill>
                  <a:srgbClr val="000000"/>
                </a:solidFill>
                <a:highlight>
                  <a:schemeClr val="dk1"/>
                </a:highlight>
                <a:latin typeface="Roboto Mono"/>
                <a:ea typeface="Roboto Mono"/>
                <a:cs typeface="Roboto Mono"/>
                <a:sym typeface="Roboto Mono"/>
              </a:rPr>
              <a:t>y_train_cat</a:t>
            </a:r>
            <a:endParaRPr sz="1100">
              <a:solidFill>
                <a:srgbClr val="000000"/>
              </a:solidFill>
              <a:highlight>
                <a:schemeClr val="dk1"/>
              </a:highlight>
              <a:latin typeface="Roboto Mono"/>
              <a:ea typeface="Roboto Mono"/>
              <a:cs typeface="Roboto Mono"/>
              <a:sym typeface="Roboto Mono"/>
            </a:endParaRPr>
          </a:p>
          <a:p>
            <a:pPr indent="-298450" lvl="0" marL="457200" rtl="0" algn="l">
              <a:lnSpc>
                <a:spcPct val="115000"/>
              </a:lnSpc>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Purpose: Balanced depth with strong feature learning, suited for smaller dataset</a:t>
            </a:r>
            <a:endParaRPr sz="11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t/>
            </a:r>
            <a:endParaRPr b="1" sz="1100">
              <a:solidFill>
                <a:srgbClr val="000000"/>
              </a:solidFill>
              <a:latin typeface="Arial"/>
              <a:ea typeface="Arial"/>
              <a:cs typeface="Arial"/>
              <a:sym typeface="Arial"/>
            </a:endParaRPr>
          </a:p>
          <a:p>
            <a:pPr indent="0" lvl="0" marL="0" rtl="0" algn="l">
              <a:lnSpc>
                <a:spcPct val="115000"/>
              </a:lnSpc>
              <a:spcBef>
                <a:spcPts val="1200"/>
              </a:spcBef>
              <a:spcAft>
                <a:spcPts val="1200"/>
              </a:spcAft>
              <a:buNone/>
            </a:pPr>
            <a:r>
              <a:t/>
            </a:r>
            <a:endParaRPr sz="1100">
              <a:solidFill>
                <a:srgbClr val="000000"/>
              </a:solidFill>
              <a:latin typeface="Arial"/>
              <a:ea typeface="Arial"/>
              <a:cs typeface="Arial"/>
              <a:sym typeface="Arial"/>
            </a:endParaRPr>
          </a:p>
        </p:txBody>
      </p:sp>
      <p:sp>
        <p:nvSpPr>
          <p:cNvPr id="186" name="Google Shape;186;p20"/>
          <p:cNvSpPr txBox="1"/>
          <p:nvPr/>
        </p:nvSpPr>
        <p:spPr>
          <a:xfrm>
            <a:off x="3024150" y="548825"/>
            <a:ext cx="3057000" cy="4476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DenseNet121 Custom Model Setup</a:t>
            </a:r>
            <a:endParaRPr b="1" sz="1300"/>
          </a:p>
          <a:p>
            <a:pPr indent="-298450" lvl="0" marL="457200" rtl="0" algn="l">
              <a:lnSpc>
                <a:spcPct val="115000"/>
              </a:lnSpc>
              <a:spcBef>
                <a:spcPts val="1200"/>
              </a:spcBef>
              <a:spcAft>
                <a:spcPts val="0"/>
              </a:spcAft>
              <a:buSzPts val="1100"/>
              <a:buChar char="●"/>
            </a:pPr>
            <a:r>
              <a:rPr lang="en" sz="1100"/>
              <a:t>Pretrained on </a:t>
            </a:r>
            <a:r>
              <a:rPr b="1" lang="en" sz="1100"/>
              <a:t>ImageNet</a:t>
            </a:r>
            <a:endParaRPr b="1" sz="1100"/>
          </a:p>
          <a:p>
            <a:pPr indent="-298450" lvl="0" marL="457200" rtl="0" algn="l">
              <a:lnSpc>
                <a:spcPct val="115000"/>
              </a:lnSpc>
              <a:spcBef>
                <a:spcPts val="0"/>
              </a:spcBef>
              <a:spcAft>
                <a:spcPts val="0"/>
              </a:spcAft>
              <a:buSzPts val="1100"/>
              <a:buChar char="●"/>
            </a:pPr>
            <a:r>
              <a:rPr lang="en" sz="1100"/>
              <a:t>Used </a:t>
            </a:r>
            <a:r>
              <a:rPr lang="en" sz="1100">
                <a:highlight>
                  <a:schemeClr val="dk1"/>
                </a:highlight>
                <a:latin typeface="Roboto Mono"/>
                <a:ea typeface="Roboto Mono"/>
                <a:cs typeface="Roboto Mono"/>
                <a:sym typeface="Roboto Mono"/>
              </a:rPr>
              <a:t>include_top=False</a:t>
            </a:r>
            <a:r>
              <a:rPr lang="en" sz="1100"/>
              <a:t> to replace default classifier</a:t>
            </a:r>
            <a:endParaRPr sz="1100"/>
          </a:p>
          <a:p>
            <a:pPr indent="-298450" lvl="0" marL="457200" rtl="0" algn="l">
              <a:lnSpc>
                <a:spcPct val="115000"/>
              </a:lnSpc>
              <a:spcBef>
                <a:spcPts val="0"/>
              </a:spcBef>
              <a:spcAft>
                <a:spcPts val="0"/>
              </a:spcAft>
              <a:buSzPts val="1100"/>
              <a:buChar char="●"/>
            </a:pPr>
            <a:r>
              <a:rPr lang="en" sz="1100"/>
              <a:t>Dense(64) layer with </a:t>
            </a:r>
            <a:r>
              <a:rPr b="1" lang="en" sz="1100"/>
              <a:t>ReLU</a:t>
            </a:r>
            <a:r>
              <a:rPr lang="en" sz="1100"/>
              <a:t> activation</a:t>
            </a:r>
            <a:endParaRPr sz="1100"/>
          </a:p>
          <a:p>
            <a:pPr indent="-298450" lvl="0" marL="457200" rtl="0" algn="l">
              <a:lnSpc>
                <a:spcPct val="115000"/>
              </a:lnSpc>
              <a:spcBef>
                <a:spcPts val="0"/>
              </a:spcBef>
              <a:spcAft>
                <a:spcPts val="0"/>
              </a:spcAft>
              <a:buSzPts val="1100"/>
              <a:buChar char="●"/>
            </a:pPr>
            <a:r>
              <a:rPr lang="en" sz="1100"/>
              <a:t>Dropout(0.5) for regularization</a:t>
            </a:r>
            <a:endParaRPr sz="1100"/>
          </a:p>
          <a:p>
            <a:pPr indent="-298450" lvl="0" marL="457200" rtl="0" algn="l">
              <a:lnSpc>
                <a:spcPct val="115000"/>
              </a:lnSpc>
              <a:spcBef>
                <a:spcPts val="0"/>
              </a:spcBef>
              <a:spcAft>
                <a:spcPts val="0"/>
              </a:spcAft>
              <a:buSzPts val="1100"/>
              <a:buChar char="●"/>
            </a:pPr>
            <a:r>
              <a:rPr lang="en" sz="1100"/>
              <a:t>Dense(4) with </a:t>
            </a:r>
            <a:r>
              <a:rPr b="1" lang="en" sz="1100"/>
              <a:t>Softmax</a:t>
            </a:r>
            <a:r>
              <a:rPr lang="en" sz="1100"/>
              <a:t> for final prediction</a:t>
            </a:r>
            <a:endParaRPr sz="1100"/>
          </a:p>
          <a:p>
            <a:pPr indent="-298450" lvl="0" marL="457200" rtl="0" algn="l">
              <a:lnSpc>
                <a:spcPct val="115000"/>
              </a:lnSpc>
              <a:spcBef>
                <a:spcPts val="0"/>
              </a:spcBef>
              <a:spcAft>
                <a:spcPts val="0"/>
              </a:spcAft>
              <a:buSzPts val="1100"/>
              <a:buChar char="●"/>
            </a:pPr>
            <a:r>
              <a:rPr lang="en" sz="1100"/>
              <a:t>Compiled with </a:t>
            </a:r>
            <a:r>
              <a:rPr b="1" lang="en" sz="1100"/>
              <a:t>Adam</a:t>
            </a:r>
            <a:r>
              <a:rPr lang="en" sz="1100"/>
              <a:t>, </a:t>
            </a:r>
            <a:r>
              <a:rPr b="1" lang="en" sz="1100"/>
              <a:t>categorical cross-entropy</a:t>
            </a:r>
            <a:r>
              <a:rPr lang="en" sz="1100"/>
              <a:t>, and </a:t>
            </a:r>
            <a:r>
              <a:rPr b="1" lang="en" sz="1100"/>
              <a:t>accuracy</a:t>
            </a:r>
            <a:endParaRPr b="1" sz="1100"/>
          </a:p>
          <a:p>
            <a:pPr indent="-298450" lvl="0" marL="457200" rtl="0" algn="l">
              <a:lnSpc>
                <a:spcPct val="115000"/>
              </a:lnSpc>
              <a:spcBef>
                <a:spcPts val="0"/>
              </a:spcBef>
              <a:spcAft>
                <a:spcPts val="0"/>
              </a:spcAft>
              <a:buSzPts val="1100"/>
              <a:buChar char="●"/>
            </a:pPr>
            <a:r>
              <a:rPr lang="en" sz="1100"/>
              <a:t>Trained on </a:t>
            </a:r>
            <a:r>
              <a:rPr lang="en" sz="1100">
                <a:highlight>
                  <a:schemeClr val="dk1"/>
                </a:highlight>
                <a:latin typeface="Roboto Mono"/>
                <a:ea typeface="Roboto Mono"/>
                <a:cs typeface="Roboto Mono"/>
                <a:sym typeface="Roboto Mono"/>
              </a:rPr>
              <a:t>X_train_rgb</a:t>
            </a:r>
            <a:r>
              <a:rPr lang="en" sz="1100"/>
              <a:t> and </a:t>
            </a:r>
            <a:r>
              <a:rPr lang="en" sz="1100">
                <a:highlight>
                  <a:schemeClr val="dk1"/>
                </a:highlight>
                <a:latin typeface="Roboto Mono"/>
                <a:ea typeface="Roboto Mono"/>
                <a:cs typeface="Roboto Mono"/>
                <a:sym typeface="Roboto Mono"/>
              </a:rPr>
              <a:t>y_train_cat</a:t>
            </a:r>
            <a:endParaRPr sz="1100">
              <a:highlight>
                <a:schemeClr val="dk1"/>
              </a:highlight>
              <a:latin typeface="Roboto Mono"/>
              <a:ea typeface="Roboto Mono"/>
              <a:cs typeface="Roboto Mono"/>
              <a:sym typeface="Roboto Mono"/>
            </a:endParaRPr>
          </a:p>
          <a:p>
            <a:pPr indent="-298450" lvl="0" marL="457200" rtl="0" algn="l">
              <a:lnSpc>
                <a:spcPct val="115000"/>
              </a:lnSpc>
              <a:spcBef>
                <a:spcPts val="0"/>
              </a:spcBef>
              <a:spcAft>
                <a:spcPts val="0"/>
              </a:spcAft>
              <a:buSzPts val="1100"/>
              <a:buChar char="●"/>
            </a:pPr>
            <a:r>
              <a:rPr lang="en" sz="1100"/>
              <a:t>Purpose: Test deeper architecture vs. smaller neuron count for performance</a:t>
            </a:r>
            <a:endParaRPr sz="1100"/>
          </a:p>
        </p:txBody>
      </p:sp>
      <p:sp>
        <p:nvSpPr>
          <p:cNvPr id="187" name="Google Shape;187;p20"/>
          <p:cNvSpPr txBox="1"/>
          <p:nvPr/>
        </p:nvSpPr>
        <p:spPr>
          <a:xfrm>
            <a:off x="6038200" y="548825"/>
            <a:ext cx="2695500" cy="4476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Xception Custom Model Setup</a:t>
            </a:r>
            <a:endParaRPr b="1" sz="1300"/>
          </a:p>
          <a:p>
            <a:pPr indent="-298450" lvl="0" marL="457200" rtl="0" algn="l">
              <a:lnSpc>
                <a:spcPct val="115000"/>
              </a:lnSpc>
              <a:spcBef>
                <a:spcPts val="1200"/>
              </a:spcBef>
              <a:spcAft>
                <a:spcPts val="0"/>
              </a:spcAft>
              <a:buSzPts val="1100"/>
              <a:buChar char="●"/>
            </a:pPr>
            <a:r>
              <a:rPr lang="en" sz="1100"/>
              <a:t>Pretrained on </a:t>
            </a:r>
            <a:r>
              <a:rPr b="1" lang="en" sz="1100"/>
              <a:t>ImageNet</a:t>
            </a:r>
            <a:endParaRPr b="1" sz="1100"/>
          </a:p>
          <a:p>
            <a:pPr indent="-298450" lvl="0" marL="457200" rtl="0" algn="l">
              <a:lnSpc>
                <a:spcPct val="115000"/>
              </a:lnSpc>
              <a:spcBef>
                <a:spcPts val="0"/>
              </a:spcBef>
              <a:spcAft>
                <a:spcPts val="0"/>
              </a:spcAft>
              <a:buSzPts val="1100"/>
              <a:buChar char="●"/>
            </a:pPr>
            <a:r>
              <a:rPr lang="en" sz="1100"/>
              <a:t>Used </a:t>
            </a:r>
            <a:r>
              <a:rPr lang="en" sz="1100">
                <a:highlight>
                  <a:schemeClr val="dk1"/>
                </a:highlight>
                <a:latin typeface="Roboto Mono"/>
                <a:ea typeface="Roboto Mono"/>
                <a:cs typeface="Roboto Mono"/>
                <a:sym typeface="Roboto Mono"/>
              </a:rPr>
              <a:t>include_top=False</a:t>
            </a:r>
            <a:r>
              <a:rPr lang="en" sz="1100">
                <a:highlight>
                  <a:schemeClr val="dk1"/>
                </a:highlight>
              </a:rPr>
              <a:t> </a:t>
            </a:r>
            <a:r>
              <a:rPr lang="en" sz="1100"/>
              <a:t>to insert custom classifier</a:t>
            </a:r>
            <a:endParaRPr sz="1100"/>
          </a:p>
          <a:p>
            <a:pPr indent="-298450" lvl="0" marL="457200" rtl="0" algn="l">
              <a:lnSpc>
                <a:spcPct val="115000"/>
              </a:lnSpc>
              <a:spcBef>
                <a:spcPts val="0"/>
              </a:spcBef>
              <a:spcAft>
                <a:spcPts val="0"/>
              </a:spcAft>
              <a:buSzPts val="1100"/>
              <a:buChar char="●"/>
            </a:pPr>
            <a:r>
              <a:rPr lang="en" sz="1100"/>
              <a:t>Added </a:t>
            </a:r>
            <a:r>
              <a:rPr b="1" lang="en" sz="1100">
                <a:highlight>
                  <a:schemeClr val="dk1"/>
                </a:highlight>
              </a:rPr>
              <a:t>GlobalAveragePooling2D</a:t>
            </a:r>
            <a:r>
              <a:rPr lang="en" sz="1100"/>
              <a:t> layer for shape and texture focus</a:t>
            </a:r>
            <a:endParaRPr sz="1100"/>
          </a:p>
          <a:p>
            <a:pPr indent="-298450" lvl="0" marL="457200" rtl="0" algn="l">
              <a:lnSpc>
                <a:spcPct val="115000"/>
              </a:lnSpc>
              <a:spcBef>
                <a:spcPts val="0"/>
              </a:spcBef>
              <a:spcAft>
                <a:spcPts val="0"/>
              </a:spcAft>
              <a:buSzPts val="1100"/>
              <a:buChar char="●"/>
            </a:pPr>
            <a:r>
              <a:rPr lang="en" sz="1100"/>
              <a:t>Dense(64) layer with </a:t>
            </a:r>
            <a:r>
              <a:rPr b="1" lang="en" sz="1100"/>
              <a:t>ReLU</a:t>
            </a:r>
            <a:r>
              <a:rPr lang="en" sz="1100"/>
              <a:t> activation</a:t>
            </a:r>
            <a:endParaRPr sz="1100"/>
          </a:p>
          <a:p>
            <a:pPr indent="-298450" lvl="0" marL="457200" rtl="0" algn="l">
              <a:lnSpc>
                <a:spcPct val="115000"/>
              </a:lnSpc>
              <a:spcBef>
                <a:spcPts val="0"/>
              </a:spcBef>
              <a:spcAft>
                <a:spcPts val="0"/>
              </a:spcAft>
              <a:buSzPts val="1100"/>
              <a:buChar char="●"/>
            </a:pPr>
            <a:r>
              <a:rPr lang="en" sz="1100"/>
              <a:t>Dropout(0.3) for light regularization</a:t>
            </a:r>
            <a:endParaRPr sz="1100"/>
          </a:p>
          <a:p>
            <a:pPr indent="-298450" lvl="0" marL="457200" rtl="0" algn="l">
              <a:lnSpc>
                <a:spcPct val="115000"/>
              </a:lnSpc>
              <a:spcBef>
                <a:spcPts val="0"/>
              </a:spcBef>
              <a:spcAft>
                <a:spcPts val="0"/>
              </a:spcAft>
              <a:buSzPts val="1100"/>
              <a:buChar char="●"/>
            </a:pPr>
            <a:r>
              <a:rPr lang="en" sz="1100"/>
              <a:t>Dense(4) with </a:t>
            </a:r>
            <a:r>
              <a:rPr b="1" lang="en" sz="1100"/>
              <a:t>Softmax</a:t>
            </a:r>
            <a:r>
              <a:rPr lang="en" sz="1100"/>
              <a:t> activation for class prediction</a:t>
            </a:r>
            <a:endParaRPr sz="1100"/>
          </a:p>
          <a:p>
            <a:pPr indent="-298450" lvl="0" marL="457200" rtl="0" algn="l">
              <a:lnSpc>
                <a:spcPct val="115000"/>
              </a:lnSpc>
              <a:spcBef>
                <a:spcPts val="0"/>
              </a:spcBef>
              <a:spcAft>
                <a:spcPts val="0"/>
              </a:spcAft>
              <a:buSzPts val="1100"/>
              <a:buChar char="●"/>
            </a:pPr>
            <a:r>
              <a:rPr lang="en" sz="1100"/>
              <a:t>Compiled with </a:t>
            </a:r>
            <a:r>
              <a:rPr b="1" lang="en" sz="1100"/>
              <a:t>Adam</a:t>
            </a:r>
            <a:r>
              <a:rPr lang="en" sz="1100"/>
              <a:t>, </a:t>
            </a:r>
            <a:r>
              <a:rPr b="1" lang="en" sz="1100"/>
              <a:t>categorical cross-entropy</a:t>
            </a:r>
            <a:r>
              <a:rPr lang="en" sz="1100"/>
              <a:t>, and </a:t>
            </a:r>
            <a:r>
              <a:rPr b="1" lang="en" sz="1100"/>
              <a:t>accuracy</a:t>
            </a:r>
            <a:endParaRPr b="1" sz="1100"/>
          </a:p>
          <a:p>
            <a:pPr indent="-298450" lvl="0" marL="457200" rtl="0" algn="l">
              <a:lnSpc>
                <a:spcPct val="115000"/>
              </a:lnSpc>
              <a:spcBef>
                <a:spcPts val="0"/>
              </a:spcBef>
              <a:spcAft>
                <a:spcPts val="0"/>
              </a:spcAft>
              <a:buSzPts val="1100"/>
              <a:buChar char="●"/>
            </a:pPr>
            <a:r>
              <a:rPr lang="en" sz="1100"/>
              <a:t>Trained on </a:t>
            </a:r>
            <a:r>
              <a:rPr lang="en" sz="1100">
                <a:highlight>
                  <a:schemeClr val="dk1"/>
                </a:highlight>
                <a:latin typeface="Roboto Mono"/>
                <a:ea typeface="Roboto Mono"/>
                <a:cs typeface="Roboto Mono"/>
                <a:sym typeface="Roboto Mono"/>
              </a:rPr>
              <a:t>X_train_rgb</a:t>
            </a:r>
            <a:r>
              <a:rPr lang="en" sz="1100"/>
              <a:t> and </a:t>
            </a:r>
            <a:r>
              <a:rPr lang="en" sz="1100">
                <a:highlight>
                  <a:schemeClr val="dk1"/>
                </a:highlight>
                <a:latin typeface="Roboto Mono"/>
                <a:ea typeface="Roboto Mono"/>
                <a:cs typeface="Roboto Mono"/>
                <a:sym typeface="Roboto Mono"/>
              </a:rPr>
              <a:t>y_train_cat</a:t>
            </a:r>
            <a:endParaRPr sz="1100">
              <a:highlight>
                <a:schemeClr val="dk1"/>
              </a:highlight>
              <a:latin typeface="Roboto Mono"/>
              <a:ea typeface="Roboto Mono"/>
              <a:cs typeface="Roboto Mono"/>
              <a:sym typeface="Roboto Mono"/>
            </a:endParaRPr>
          </a:p>
          <a:p>
            <a:pPr indent="-298450" lvl="0" marL="457200" rtl="0" algn="l">
              <a:lnSpc>
                <a:spcPct val="115000"/>
              </a:lnSpc>
              <a:spcBef>
                <a:spcPts val="0"/>
              </a:spcBef>
              <a:spcAft>
                <a:spcPts val="0"/>
              </a:spcAft>
              <a:buSzPts val="1100"/>
              <a:buChar char="●"/>
            </a:pPr>
            <a:r>
              <a:rPr lang="en" sz="1100"/>
              <a:t>Purpose: Explore modular feature extraction and channel wise learning</a:t>
            </a:r>
            <a:endParaRPr sz="1100"/>
          </a:p>
          <a:p>
            <a:pPr indent="0" lvl="0" marL="0" rtl="0" algn="l">
              <a:spcBef>
                <a:spcPts val="1200"/>
              </a:spcBef>
              <a:spcAft>
                <a:spcPts val="0"/>
              </a:spcAft>
              <a:buNone/>
            </a:pPr>
            <a:r>
              <a:t/>
            </a:r>
            <a:endParaRPr sz="1300">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1"/>
          <p:cNvSpPr txBox="1"/>
          <p:nvPr/>
        </p:nvSpPr>
        <p:spPr>
          <a:xfrm>
            <a:off x="127000" y="853000"/>
            <a:ext cx="4853100" cy="1712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t>Prediction Strategy</a:t>
            </a:r>
            <a:endParaRPr b="1" sz="1100"/>
          </a:p>
          <a:p>
            <a:pPr indent="-298450" lvl="0" marL="457200" rtl="0" algn="l">
              <a:lnSpc>
                <a:spcPct val="115000"/>
              </a:lnSpc>
              <a:spcBef>
                <a:spcPts val="1200"/>
              </a:spcBef>
              <a:spcAft>
                <a:spcPts val="0"/>
              </a:spcAft>
              <a:buSzPts val="1100"/>
              <a:buChar char="●"/>
            </a:pPr>
            <a:r>
              <a:rPr lang="en" sz="1100"/>
              <a:t>Created prediction function for modular evaluation</a:t>
            </a:r>
            <a:endParaRPr sz="1100"/>
          </a:p>
          <a:p>
            <a:pPr indent="-298450" lvl="0" marL="457200" rtl="0" algn="l">
              <a:lnSpc>
                <a:spcPct val="115000"/>
              </a:lnSpc>
              <a:spcBef>
                <a:spcPts val="0"/>
              </a:spcBef>
              <a:spcAft>
                <a:spcPts val="0"/>
              </a:spcAft>
              <a:buSzPts val="1100"/>
              <a:buChar char="●"/>
            </a:pPr>
            <a:r>
              <a:rPr lang="en" sz="1100"/>
              <a:t>Used </a:t>
            </a:r>
            <a:r>
              <a:rPr lang="en" sz="1100">
                <a:highlight>
                  <a:schemeClr val="dk1"/>
                </a:highlight>
                <a:latin typeface="Roboto Mono"/>
                <a:ea typeface="Roboto Mono"/>
                <a:cs typeface="Roboto Mono"/>
                <a:sym typeface="Roboto Mono"/>
              </a:rPr>
              <a:t>np.argmax</a:t>
            </a:r>
            <a:r>
              <a:rPr lang="en" sz="1100">
                <a:highlight>
                  <a:schemeClr val="dk1"/>
                </a:highlight>
              </a:rPr>
              <a:t> </a:t>
            </a:r>
            <a:r>
              <a:rPr lang="en" sz="1100"/>
              <a:t>on model outputs to identify class predictions</a:t>
            </a:r>
            <a:endParaRPr sz="1100"/>
          </a:p>
          <a:p>
            <a:pPr indent="0" lvl="0" marL="457200" rtl="0" algn="l">
              <a:lnSpc>
                <a:spcPct val="115000"/>
              </a:lnSpc>
              <a:spcBef>
                <a:spcPts val="1200"/>
              </a:spcBef>
              <a:spcAft>
                <a:spcPts val="0"/>
              </a:spcAft>
              <a:buNone/>
            </a:pPr>
            <a:r>
              <a:t/>
            </a:r>
            <a:endParaRPr sz="1100"/>
          </a:p>
          <a:p>
            <a:pPr indent="0" lvl="0" marL="0" rtl="0" algn="l">
              <a:lnSpc>
                <a:spcPct val="115000"/>
              </a:lnSpc>
              <a:spcBef>
                <a:spcPts val="1200"/>
              </a:spcBef>
              <a:spcAft>
                <a:spcPts val="0"/>
              </a:spcAft>
              <a:buNone/>
            </a:pPr>
            <a:r>
              <a:t/>
            </a:r>
            <a:endParaRPr sz="1100"/>
          </a:p>
          <a:p>
            <a:pPr indent="0" lvl="0" marL="0" rtl="0" algn="l">
              <a:spcBef>
                <a:spcPts val="1200"/>
              </a:spcBef>
              <a:spcAft>
                <a:spcPts val="0"/>
              </a:spcAft>
              <a:buNone/>
            </a:pPr>
            <a:r>
              <a:t/>
            </a:r>
            <a:endParaRPr sz="1300">
              <a:latin typeface="Calibri"/>
              <a:ea typeface="Calibri"/>
              <a:cs typeface="Calibri"/>
              <a:sym typeface="Calibri"/>
            </a:endParaRPr>
          </a:p>
        </p:txBody>
      </p:sp>
      <p:sp>
        <p:nvSpPr>
          <p:cNvPr id="193" name="Google Shape;193;p21"/>
          <p:cNvSpPr txBox="1"/>
          <p:nvPr/>
        </p:nvSpPr>
        <p:spPr>
          <a:xfrm>
            <a:off x="81625" y="102050"/>
            <a:ext cx="5363400" cy="48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2000"/>
              </a:spcBef>
              <a:spcAft>
                <a:spcPts val="0"/>
              </a:spcAft>
              <a:buNone/>
            </a:pPr>
            <a:r>
              <a:rPr b="1" lang="en" sz="2100">
                <a:latin typeface="Calibri"/>
                <a:ea typeface="Calibri"/>
                <a:cs typeface="Calibri"/>
                <a:sym typeface="Calibri"/>
              </a:rPr>
              <a:t>Model Predictions and Evaluations</a:t>
            </a:r>
            <a:endParaRPr b="1" sz="2100">
              <a:latin typeface="Calibri"/>
              <a:ea typeface="Calibri"/>
              <a:cs typeface="Calibri"/>
              <a:sym typeface="Calibri"/>
            </a:endParaRPr>
          </a:p>
          <a:p>
            <a:pPr indent="0" lvl="0" marL="0" rtl="0" algn="l">
              <a:spcBef>
                <a:spcPts val="600"/>
              </a:spcBef>
              <a:spcAft>
                <a:spcPts val="0"/>
              </a:spcAft>
              <a:buNone/>
            </a:pPr>
            <a:r>
              <a:t/>
            </a:r>
            <a:endParaRPr sz="1300">
              <a:solidFill>
                <a:schemeClr val="dk2"/>
              </a:solidFill>
              <a:latin typeface="Calibri"/>
              <a:ea typeface="Calibri"/>
              <a:cs typeface="Calibri"/>
              <a:sym typeface="Calibri"/>
            </a:endParaRPr>
          </a:p>
        </p:txBody>
      </p:sp>
      <p:sp>
        <p:nvSpPr>
          <p:cNvPr id="194" name="Google Shape;194;p21"/>
          <p:cNvSpPr txBox="1"/>
          <p:nvPr/>
        </p:nvSpPr>
        <p:spPr>
          <a:xfrm>
            <a:off x="127000" y="2565100"/>
            <a:ext cx="2902800" cy="2560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ResNet50 Evaluation Summary</a:t>
            </a:r>
            <a:endParaRPr b="1" sz="1300"/>
          </a:p>
          <a:p>
            <a:pPr indent="-298450" lvl="0" marL="457200" rtl="0" algn="l">
              <a:lnSpc>
                <a:spcPct val="115000"/>
              </a:lnSpc>
              <a:spcBef>
                <a:spcPts val="1200"/>
              </a:spcBef>
              <a:spcAft>
                <a:spcPts val="0"/>
              </a:spcAft>
              <a:buSzPts val="1100"/>
              <a:buChar char="●"/>
            </a:pPr>
            <a:r>
              <a:rPr b="1" lang="en" sz="1100"/>
              <a:t>Precision</a:t>
            </a:r>
            <a:r>
              <a:rPr lang="en" sz="1100"/>
              <a:t>: 63.68%</a:t>
            </a:r>
            <a:endParaRPr sz="1100"/>
          </a:p>
          <a:p>
            <a:pPr indent="-298450" lvl="0" marL="457200" rtl="0" algn="l">
              <a:lnSpc>
                <a:spcPct val="115000"/>
              </a:lnSpc>
              <a:spcBef>
                <a:spcPts val="0"/>
              </a:spcBef>
              <a:spcAft>
                <a:spcPts val="0"/>
              </a:spcAft>
              <a:buSzPts val="1100"/>
              <a:buChar char="●"/>
            </a:pPr>
            <a:r>
              <a:rPr b="1" lang="en" sz="1100"/>
              <a:t>Recall</a:t>
            </a:r>
            <a:r>
              <a:rPr lang="en" sz="1100"/>
              <a:t>: 59.00%</a:t>
            </a:r>
            <a:endParaRPr sz="1100"/>
          </a:p>
          <a:p>
            <a:pPr indent="-298450" lvl="0" marL="457200" rtl="0" algn="l">
              <a:lnSpc>
                <a:spcPct val="115000"/>
              </a:lnSpc>
              <a:spcBef>
                <a:spcPts val="0"/>
              </a:spcBef>
              <a:spcAft>
                <a:spcPts val="0"/>
              </a:spcAft>
              <a:buSzPts val="1100"/>
              <a:buChar char="●"/>
            </a:pPr>
            <a:r>
              <a:rPr b="1" lang="en" sz="1100"/>
              <a:t>F1-Score</a:t>
            </a:r>
            <a:r>
              <a:rPr lang="en" sz="1100"/>
              <a:t>: 59.87%</a:t>
            </a:r>
            <a:endParaRPr sz="1100"/>
          </a:p>
          <a:p>
            <a:pPr indent="-298450" lvl="0" marL="457200" rtl="0" algn="l">
              <a:lnSpc>
                <a:spcPct val="115000"/>
              </a:lnSpc>
              <a:spcBef>
                <a:spcPts val="0"/>
              </a:spcBef>
              <a:spcAft>
                <a:spcPts val="0"/>
              </a:spcAft>
              <a:buSzPts val="1100"/>
              <a:buChar char="●"/>
            </a:pPr>
            <a:r>
              <a:rPr b="1" lang="en" sz="1100"/>
              <a:t>Accuracy</a:t>
            </a:r>
            <a:r>
              <a:rPr lang="en" sz="1100"/>
              <a:t>: 59%</a:t>
            </a:r>
            <a:endParaRPr sz="1100"/>
          </a:p>
          <a:p>
            <a:pPr indent="-298450" lvl="0" marL="457200" rtl="0" algn="l">
              <a:lnSpc>
                <a:spcPct val="115000"/>
              </a:lnSpc>
              <a:spcBef>
                <a:spcPts val="0"/>
              </a:spcBef>
              <a:spcAft>
                <a:spcPts val="0"/>
              </a:spcAft>
              <a:buSzPts val="1100"/>
              <a:buChar char="●"/>
            </a:pPr>
            <a:r>
              <a:rPr lang="en" sz="1100"/>
              <a:t>Struggled to classify tumors reliably</a:t>
            </a:r>
            <a:endParaRPr sz="1100"/>
          </a:p>
          <a:p>
            <a:pPr indent="-298450" lvl="0" marL="457200" rtl="0" algn="l">
              <a:lnSpc>
                <a:spcPct val="115000"/>
              </a:lnSpc>
              <a:spcBef>
                <a:spcPts val="0"/>
              </a:spcBef>
              <a:spcAft>
                <a:spcPts val="0"/>
              </a:spcAft>
              <a:buSzPts val="1100"/>
              <a:buChar char="●"/>
            </a:pPr>
            <a:r>
              <a:rPr lang="en" sz="1100"/>
              <a:t>Fewer layers with more neurons led to overfitting</a:t>
            </a:r>
            <a:endParaRPr sz="1100"/>
          </a:p>
          <a:p>
            <a:pPr indent="-298450" lvl="0" marL="457200" rtl="0" algn="l">
              <a:lnSpc>
                <a:spcPct val="115000"/>
              </a:lnSpc>
              <a:spcBef>
                <a:spcPts val="0"/>
              </a:spcBef>
              <a:spcAft>
                <a:spcPts val="0"/>
              </a:spcAft>
              <a:buSzPts val="1100"/>
              <a:buChar char="●"/>
            </a:pPr>
            <a:r>
              <a:rPr b="1" lang="en" sz="1100"/>
              <a:t>Conclusion</a:t>
            </a:r>
            <a:r>
              <a:rPr lang="en" sz="1100"/>
              <a:t>: Underperformed—insufficient for medical-grade reliability</a:t>
            </a:r>
            <a:endParaRPr sz="1100"/>
          </a:p>
          <a:p>
            <a:pPr indent="0" lvl="0" marL="0" rtl="0" algn="l">
              <a:spcBef>
                <a:spcPts val="1200"/>
              </a:spcBef>
              <a:spcAft>
                <a:spcPts val="0"/>
              </a:spcAft>
              <a:buNone/>
            </a:pPr>
            <a:r>
              <a:t/>
            </a:r>
            <a:endParaRPr sz="1300">
              <a:latin typeface="Calibri"/>
              <a:ea typeface="Calibri"/>
              <a:cs typeface="Calibri"/>
              <a:sym typeface="Calibri"/>
            </a:endParaRPr>
          </a:p>
        </p:txBody>
      </p:sp>
      <p:sp>
        <p:nvSpPr>
          <p:cNvPr id="195" name="Google Shape;195;p21"/>
          <p:cNvSpPr txBox="1"/>
          <p:nvPr/>
        </p:nvSpPr>
        <p:spPr>
          <a:xfrm>
            <a:off x="3104725" y="2565100"/>
            <a:ext cx="2902800" cy="2560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DenseNet121 Evaluation Summary</a:t>
            </a:r>
            <a:endParaRPr b="1" sz="1300"/>
          </a:p>
          <a:p>
            <a:pPr indent="-298450" lvl="0" marL="457200" rtl="0" algn="l">
              <a:lnSpc>
                <a:spcPct val="115000"/>
              </a:lnSpc>
              <a:spcBef>
                <a:spcPts val="1200"/>
              </a:spcBef>
              <a:spcAft>
                <a:spcPts val="0"/>
              </a:spcAft>
              <a:buSzPts val="1100"/>
              <a:buChar char="●"/>
            </a:pPr>
            <a:r>
              <a:rPr b="1" lang="en" sz="1100"/>
              <a:t>Precision</a:t>
            </a:r>
            <a:r>
              <a:rPr lang="en" sz="1100"/>
              <a:t>: 88.54%</a:t>
            </a:r>
            <a:endParaRPr sz="1100"/>
          </a:p>
          <a:p>
            <a:pPr indent="-298450" lvl="0" marL="457200" rtl="0" algn="l">
              <a:lnSpc>
                <a:spcPct val="115000"/>
              </a:lnSpc>
              <a:spcBef>
                <a:spcPts val="0"/>
              </a:spcBef>
              <a:spcAft>
                <a:spcPts val="0"/>
              </a:spcAft>
              <a:buSzPts val="1100"/>
              <a:buChar char="●"/>
            </a:pPr>
            <a:r>
              <a:rPr b="1" lang="en" sz="1100"/>
              <a:t>Recall</a:t>
            </a:r>
            <a:r>
              <a:rPr lang="en" sz="1100"/>
              <a:t>: 88.49%</a:t>
            </a:r>
            <a:endParaRPr sz="1100"/>
          </a:p>
          <a:p>
            <a:pPr indent="-298450" lvl="0" marL="457200" rtl="0" algn="l">
              <a:lnSpc>
                <a:spcPct val="115000"/>
              </a:lnSpc>
              <a:spcBef>
                <a:spcPts val="0"/>
              </a:spcBef>
              <a:spcAft>
                <a:spcPts val="0"/>
              </a:spcAft>
              <a:buSzPts val="1100"/>
              <a:buChar char="●"/>
            </a:pPr>
            <a:r>
              <a:rPr b="1" lang="en" sz="1100"/>
              <a:t>F1-Score</a:t>
            </a:r>
            <a:r>
              <a:rPr lang="en" sz="1100"/>
              <a:t>: 88.34%</a:t>
            </a:r>
            <a:endParaRPr sz="1100"/>
          </a:p>
          <a:p>
            <a:pPr indent="-298450" lvl="0" marL="457200" rtl="0" algn="l">
              <a:lnSpc>
                <a:spcPct val="115000"/>
              </a:lnSpc>
              <a:spcBef>
                <a:spcPts val="0"/>
              </a:spcBef>
              <a:spcAft>
                <a:spcPts val="0"/>
              </a:spcAft>
              <a:buSzPts val="1100"/>
              <a:buChar char="●"/>
            </a:pPr>
            <a:r>
              <a:rPr b="1" lang="en" sz="1100"/>
              <a:t>Accuracy</a:t>
            </a:r>
            <a:r>
              <a:rPr lang="en" sz="1100"/>
              <a:t>: 88%</a:t>
            </a:r>
            <a:endParaRPr sz="1100"/>
          </a:p>
          <a:p>
            <a:pPr indent="-298450" lvl="0" marL="457200" rtl="0" algn="l">
              <a:lnSpc>
                <a:spcPct val="115000"/>
              </a:lnSpc>
              <a:spcBef>
                <a:spcPts val="0"/>
              </a:spcBef>
              <a:spcAft>
                <a:spcPts val="0"/>
              </a:spcAft>
              <a:buSzPts val="1100"/>
              <a:buChar char="●"/>
            </a:pPr>
            <a:r>
              <a:rPr lang="en" sz="1100"/>
              <a:t>Deep architecture captured complex tumor patterns</a:t>
            </a:r>
            <a:endParaRPr sz="1100"/>
          </a:p>
          <a:p>
            <a:pPr indent="-298450" lvl="0" marL="457200" rtl="0" algn="l">
              <a:lnSpc>
                <a:spcPct val="115000"/>
              </a:lnSpc>
              <a:spcBef>
                <a:spcPts val="0"/>
              </a:spcBef>
              <a:spcAft>
                <a:spcPts val="0"/>
              </a:spcAft>
              <a:buSzPts val="1100"/>
              <a:buChar char="●"/>
            </a:pPr>
            <a:r>
              <a:rPr lang="en" sz="1100"/>
              <a:t>Balanced generalization across all classes</a:t>
            </a:r>
            <a:endParaRPr sz="1100"/>
          </a:p>
          <a:p>
            <a:pPr indent="-298450" lvl="0" marL="457200" rtl="0" algn="l">
              <a:lnSpc>
                <a:spcPct val="115000"/>
              </a:lnSpc>
              <a:spcBef>
                <a:spcPts val="0"/>
              </a:spcBef>
              <a:spcAft>
                <a:spcPts val="0"/>
              </a:spcAft>
              <a:buSzPts val="1100"/>
              <a:buChar char="●"/>
            </a:pPr>
            <a:r>
              <a:rPr b="1" lang="en" sz="1100"/>
              <a:t>Conclusion</a:t>
            </a:r>
            <a:r>
              <a:rPr lang="en" sz="1100"/>
              <a:t>: Strong performance, clinically promising</a:t>
            </a:r>
            <a:endParaRPr sz="1100"/>
          </a:p>
          <a:p>
            <a:pPr indent="0" lvl="0" marL="0" rtl="0" algn="l">
              <a:spcBef>
                <a:spcPts val="1200"/>
              </a:spcBef>
              <a:spcAft>
                <a:spcPts val="0"/>
              </a:spcAft>
              <a:buNone/>
            </a:pPr>
            <a:r>
              <a:t/>
            </a:r>
            <a:endParaRPr sz="1300">
              <a:latin typeface="Calibri"/>
              <a:ea typeface="Calibri"/>
              <a:cs typeface="Calibri"/>
              <a:sym typeface="Calibri"/>
            </a:endParaRPr>
          </a:p>
        </p:txBody>
      </p:sp>
      <p:sp>
        <p:nvSpPr>
          <p:cNvPr id="196" name="Google Shape;196;p21"/>
          <p:cNvSpPr txBox="1"/>
          <p:nvPr/>
        </p:nvSpPr>
        <p:spPr>
          <a:xfrm>
            <a:off x="6082450" y="2565100"/>
            <a:ext cx="3039000" cy="2560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300"/>
              <a:t>Xception Evaluation Summary</a:t>
            </a:r>
            <a:endParaRPr b="1" sz="1300"/>
          </a:p>
          <a:p>
            <a:pPr indent="-298450" lvl="0" marL="457200" rtl="0" algn="l">
              <a:lnSpc>
                <a:spcPct val="115000"/>
              </a:lnSpc>
              <a:spcBef>
                <a:spcPts val="1200"/>
              </a:spcBef>
              <a:spcAft>
                <a:spcPts val="0"/>
              </a:spcAft>
              <a:buSzPts val="1100"/>
              <a:buChar char="●"/>
            </a:pPr>
            <a:r>
              <a:rPr b="1" lang="en" sz="1100"/>
              <a:t>Precision</a:t>
            </a:r>
            <a:r>
              <a:rPr lang="en" sz="1100"/>
              <a:t>: 89.35%</a:t>
            </a:r>
            <a:endParaRPr sz="1100"/>
          </a:p>
          <a:p>
            <a:pPr indent="-298450" lvl="0" marL="457200" rtl="0" algn="l">
              <a:lnSpc>
                <a:spcPct val="115000"/>
              </a:lnSpc>
              <a:spcBef>
                <a:spcPts val="0"/>
              </a:spcBef>
              <a:spcAft>
                <a:spcPts val="0"/>
              </a:spcAft>
              <a:buSzPts val="1100"/>
              <a:buChar char="●"/>
            </a:pPr>
            <a:r>
              <a:rPr b="1" lang="en" sz="1100"/>
              <a:t>Recall</a:t>
            </a:r>
            <a:r>
              <a:rPr lang="en" sz="1100"/>
              <a:t>: 89.45%</a:t>
            </a:r>
            <a:endParaRPr sz="1100"/>
          </a:p>
          <a:p>
            <a:pPr indent="-298450" lvl="0" marL="457200" rtl="0" algn="l">
              <a:lnSpc>
                <a:spcPct val="115000"/>
              </a:lnSpc>
              <a:spcBef>
                <a:spcPts val="0"/>
              </a:spcBef>
              <a:spcAft>
                <a:spcPts val="0"/>
              </a:spcAft>
              <a:buSzPts val="1100"/>
              <a:buChar char="●"/>
            </a:pPr>
            <a:r>
              <a:rPr b="1" lang="en" sz="1100"/>
              <a:t>F1-Score</a:t>
            </a:r>
            <a:r>
              <a:rPr lang="en" sz="1100"/>
              <a:t>: 89.23%</a:t>
            </a:r>
            <a:endParaRPr sz="1100"/>
          </a:p>
          <a:p>
            <a:pPr indent="-298450" lvl="0" marL="457200" rtl="0" algn="l">
              <a:lnSpc>
                <a:spcPct val="115000"/>
              </a:lnSpc>
              <a:spcBef>
                <a:spcPts val="0"/>
              </a:spcBef>
              <a:spcAft>
                <a:spcPts val="0"/>
              </a:spcAft>
              <a:buSzPts val="1100"/>
              <a:buChar char="●"/>
            </a:pPr>
            <a:r>
              <a:rPr b="1" lang="en" sz="1100"/>
              <a:t>Accuracy</a:t>
            </a:r>
            <a:r>
              <a:rPr lang="en" sz="1100"/>
              <a:t>: 89%</a:t>
            </a:r>
            <a:endParaRPr sz="1100"/>
          </a:p>
          <a:p>
            <a:pPr indent="-298450" lvl="0" marL="457200" rtl="0" algn="l">
              <a:lnSpc>
                <a:spcPct val="115000"/>
              </a:lnSpc>
              <a:spcBef>
                <a:spcPts val="0"/>
              </a:spcBef>
              <a:spcAft>
                <a:spcPts val="0"/>
              </a:spcAft>
              <a:buSzPts val="1100"/>
              <a:buChar char="●"/>
            </a:pPr>
            <a:r>
              <a:rPr lang="en" sz="1100"/>
              <a:t>Modular learning boosted subtle detail detection</a:t>
            </a:r>
            <a:endParaRPr sz="1100"/>
          </a:p>
          <a:p>
            <a:pPr indent="-298450" lvl="0" marL="457200" rtl="0" algn="l">
              <a:lnSpc>
                <a:spcPct val="115000"/>
              </a:lnSpc>
              <a:spcBef>
                <a:spcPts val="0"/>
              </a:spcBef>
              <a:spcAft>
                <a:spcPts val="0"/>
              </a:spcAft>
              <a:buSzPts val="1100"/>
              <a:buChar char="●"/>
            </a:pPr>
            <a:r>
              <a:rPr lang="en" sz="1100"/>
              <a:t>Slight edge over DenseNet121 in all metrics</a:t>
            </a:r>
            <a:endParaRPr sz="1100"/>
          </a:p>
          <a:p>
            <a:pPr indent="-298450" lvl="0" marL="457200" rtl="0" algn="l">
              <a:lnSpc>
                <a:spcPct val="115000"/>
              </a:lnSpc>
              <a:spcBef>
                <a:spcPts val="0"/>
              </a:spcBef>
              <a:spcAft>
                <a:spcPts val="0"/>
              </a:spcAft>
              <a:buSzPts val="1100"/>
              <a:buChar char="●"/>
            </a:pPr>
            <a:r>
              <a:rPr b="1" lang="en" sz="1100"/>
              <a:t>Conclusion</a:t>
            </a:r>
            <a:r>
              <a:rPr lang="en" sz="1100"/>
              <a:t>: Top-performing model ideal for further fine-tuning</a:t>
            </a:r>
            <a:endParaRPr sz="1100"/>
          </a:p>
          <a:p>
            <a:pPr indent="0" lvl="0" marL="0" rtl="0" algn="l">
              <a:spcBef>
                <a:spcPts val="1200"/>
              </a:spcBef>
              <a:spcAft>
                <a:spcPts val="0"/>
              </a:spcAft>
              <a:buNone/>
            </a:pPr>
            <a:r>
              <a:t/>
            </a:r>
            <a:endParaRPr sz="1300">
              <a:latin typeface="Calibri"/>
              <a:ea typeface="Calibri"/>
              <a:cs typeface="Calibri"/>
              <a:sym typeface="Calibri"/>
            </a:endParaRPr>
          </a:p>
        </p:txBody>
      </p:sp>
      <p:sp>
        <p:nvSpPr>
          <p:cNvPr id="197" name="Google Shape;197;p21"/>
          <p:cNvSpPr txBox="1"/>
          <p:nvPr/>
        </p:nvSpPr>
        <p:spPr>
          <a:xfrm>
            <a:off x="4980100" y="317400"/>
            <a:ext cx="3964200" cy="229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t>Evaluation Strategy</a:t>
            </a:r>
            <a:endParaRPr b="1" sz="1300"/>
          </a:p>
          <a:p>
            <a:pPr indent="-298450" lvl="0" marL="457200" rtl="0" algn="l">
              <a:lnSpc>
                <a:spcPct val="115000"/>
              </a:lnSpc>
              <a:spcBef>
                <a:spcPts val="1200"/>
              </a:spcBef>
              <a:spcAft>
                <a:spcPts val="0"/>
              </a:spcAft>
              <a:buSzPts val="1100"/>
              <a:buChar char="●"/>
            </a:pPr>
            <a:r>
              <a:rPr lang="en" sz="1100"/>
              <a:t>Created a modular </a:t>
            </a:r>
            <a:r>
              <a:rPr lang="en" sz="1100">
                <a:highlight>
                  <a:schemeClr val="dk1"/>
                </a:highlight>
                <a:latin typeface="Roboto Mono"/>
                <a:ea typeface="Roboto Mono"/>
                <a:cs typeface="Roboto Mono"/>
                <a:sym typeface="Roboto Mono"/>
              </a:rPr>
              <a:t>evaluate()</a:t>
            </a:r>
            <a:r>
              <a:rPr lang="en" sz="1100">
                <a:highlight>
                  <a:schemeClr val="dk1"/>
                </a:highlight>
              </a:rPr>
              <a:t> </a:t>
            </a:r>
            <a:r>
              <a:rPr lang="en" sz="1100"/>
              <a:t>function for model performance</a:t>
            </a:r>
            <a:endParaRPr sz="1100"/>
          </a:p>
          <a:p>
            <a:pPr indent="-298450" lvl="0" marL="457200" rtl="0" algn="l">
              <a:lnSpc>
                <a:spcPct val="115000"/>
              </a:lnSpc>
              <a:spcBef>
                <a:spcPts val="0"/>
              </a:spcBef>
              <a:spcAft>
                <a:spcPts val="0"/>
              </a:spcAft>
              <a:buSzPts val="1100"/>
              <a:buChar char="●"/>
            </a:pPr>
            <a:r>
              <a:rPr lang="en" sz="1100"/>
              <a:t>Used </a:t>
            </a:r>
            <a:r>
              <a:rPr lang="en" sz="1100">
                <a:highlight>
                  <a:schemeClr val="dk1"/>
                </a:highlight>
                <a:latin typeface="Roboto Mono"/>
                <a:ea typeface="Roboto Mono"/>
                <a:cs typeface="Roboto Mono"/>
                <a:sym typeface="Roboto Mono"/>
              </a:rPr>
              <a:t>classification_report</a:t>
            </a:r>
            <a:r>
              <a:rPr lang="en" sz="1100">
                <a:highlight>
                  <a:schemeClr val="dk1"/>
                </a:highlight>
              </a:rPr>
              <a:t> </a:t>
            </a:r>
            <a:r>
              <a:rPr lang="en" sz="1100"/>
              <a:t>from </a:t>
            </a:r>
            <a:r>
              <a:rPr lang="en" sz="1100">
                <a:highlight>
                  <a:schemeClr val="dk1"/>
                </a:highlight>
                <a:latin typeface="Roboto Mono"/>
                <a:ea typeface="Roboto Mono"/>
                <a:cs typeface="Roboto Mono"/>
                <a:sym typeface="Roboto Mono"/>
              </a:rPr>
              <a:t>sklearn</a:t>
            </a:r>
            <a:r>
              <a:rPr lang="en" sz="1100"/>
              <a:t> to extract:</a:t>
            </a:r>
            <a:endParaRPr sz="1100"/>
          </a:p>
          <a:p>
            <a:pPr indent="-298450" lvl="1" marL="914400" rtl="0" algn="l">
              <a:lnSpc>
                <a:spcPct val="115000"/>
              </a:lnSpc>
              <a:spcBef>
                <a:spcPts val="0"/>
              </a:spcBef>
              <a:spcAft>
                <a:spcPts val="0"/>
              </a:spcAft>
              <a:buSzPts val="1100"/>
              <a:buChar char="○"/>
            </a:pPr>
            <a:r>
              <a:rPr b="1" lang="en" sz="1100"/>
              <a:t>Precision</a:t>
            </a:r>
            <a:r>
              <a:rPr lang="en" sz="1100"/>
              <a:t>, </a:t>
            </a:r>
            <a:r>
              <a:rPr b="1" lang="en" sz="1100"/>
              <a:t>Recall</a:t>
            </a:r>
            <a:r>
              <a:rPr lang="en" sz="1100"/>
              <a:t>, </a:t>
            </a:r>
            <a:r>
              <a:rPr b="1" lang="en" sz="1100"/>
              <a:t>F1-Score</a:t>
            </a:r>
            <a:r>
              <a:rPr lang="en" sz="1100"/>
              <a:t> — converted to percentages</a:t>
            </a:r>
            <a:endParaRPr sz="1100"/>
          </a:p>
          <a:p>
            <a:pPr indent="-298450" lvl="0" marL="457200" rtl="0" algn="l">
              <a:lnSpc>
                <a:spcPct val="115000"/>
              </a:lnSpc>
              <a:spcBef>
                <a:spcPts val="0"/>
              </a:spcBef>
              <a:spcAft>
                <a:spcPts val="0"/>
              </a:spcAft>
              <a:buSzPts val="1100"/>
              <a:buChar char="●"/>
            </a:pPr>
            <a:r>
              <a:rPr lang="en" sz="1100"/>
              <a:t>Focused on clinically relevant metrics due to test set imbalance</a:t>
            </a:r>
            <a:endParaRPr sz="1100"/>
          </a:p>
          <a:p>
            <a:pPr indent="-298450" lvl="0" marL="457200" rtl="0" algn="l">
              <a:lnSpc>
                <a:spcPct val="115000"/>
              </a:lnSpc>
              <a:spcBef>
                <a:spcPts val="0"/>
              </a:spcBef>
              <a:spcAft>
                <a:spcPts val="0"/>
              </a:spcAft>
              <a:buSzPts val="1100"/>
              <a:buChar char="●"/>
            </a:pPr>
            <a:r>
              <a:rPr lang="en" sz="1100"/>
              <a:t>Added separate </a:t>
            </a:r>
            <a:r>
              <a:rPr lang="en" sz="1100">
                <a:highlight>
                  <a:schemeClr val="dk1"/>
                </a:highlight>
                <a:latin typeface="Roboto Mono"/>
                <a:ea typeface="Roboto Mono"/>
                <a:cs typeface="Roboto Mono"/>
                <a:sym typeface="Roboto Mono"/>
              </a:rPr>
              <a:t>accuracy()</a:t>
            </a:r>
            <a:r>
              <a:rPr lang="en" sz="1100"/>
              <a:t> function</a:t>
            </a:r>
            <a:endParaRPr sz="13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22"/>
          <p:cNvPicPr preferRelativeResize="0"/>
          <p:nvPr/>
        </p:nvPicPr>
        <p:blipFill>
          <a:blip r:embed="rId3">
            <a:alphaModFix/>
          </a:blip>
          <a:stretch>
            <a:fillRect/>
          </a:stretch>
        </p:blipFill>
        <p:spPr>
          <a:xfrm>
            <a:off x="95275" y="668450"/>
            <a:ext cx="2800800" cy="2784600"/>
          </a:xfrm>
          <a:prstGeom prst="rect">
            <a:avLst/>
          </a:prstGeom>
          <a:noFill/>
          <a:ln>
            <a:noFill/>
          </a:ln>
        </p:spPr>
      </p:pic>
      <p:pic>
        <p:nvPicPr>
          <p:cNvPr id="203" name="Google Shape;203;p22"/>
          <p:cNvPicPr preferRelativeResize="0"/>
          <p:nvPr/>
        </p:nvPicPr>
        <p:blipFill>
          <a:blip r:embed="rId4">
            <a:alphaModFix/>
          </a:blip>
          <a:stretch>
            <a:fillRect/>
          </a:stretch>
        </p:blipFill>
        <p:spPr>
          <a:xfrm>
            <a:off x="3095774" y="668450"/>
            <a:ext cx="2839063" cy="2784600"/>
          </a:xfrm>
          <a:prstGeom prst="rect">
            <a:avLst/>
          </a:prstGeom>
          <a:noFill/>
          <a:ln>
            <a:noFill/>
          </a:ln>
        </p:spPr>
      </p:pic>
      <p:pic>
        <p:nvPicPr>
          <p:cNvPr id="204" name="Google Shape;204;p22"/>
          <p:cNvPicPr preferRelativeResize="0"/>
          <p:nvPr/>
        </p:nvPicPr>
        <p:blipFill>
          <a:blip r:embed="rId5">
            <a:alphaModFix/>
          </a:blip>
          <a:stretch>
            <a:fillRect/>
          </a:stretch>
        </p:blipFill>
        <p:spPr>
          <a:xfrm>
            <a:off x="6134525" y="656591"/>
            <a:ext cx="2800800" cy="2808309"/>
          </a:xfrm>
          <a:prstGeom prst="rect">
            <a:avLst/>
          </a:prstGeom>
          <a:noFill/>
          <a:ln>
            <a:noFill/>
          </a:ln>
        </p:spPr>
      </p:pic>
      <p:sp>
        <p:nvSpPr>
          <p:cNvPr id="205" name="Google Shape;205;p22"/>
          <p:cNvSpPr txBox="1"/>
          <p:nvPr/>
        </p:nvSpPr>
        <p:spPr>
          <a:xfrm>
            <a:off x="3184075" y="95250"/>
            <a:ext cx="23019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latin typeface="Calibri"/>
                <a:ea typeface="Calibri"/>
                <a:cs typeface="Calibri"/>
                <a:sym typeface="Calibri"/>
              </a:rPr>
              <a:t>Confusion Matrix </a:t>
            </a:r>
            <a:endParaRPr b="1" sz="2100">
              <a:latin typeface="Calibri"/>
              <a:ea typeface="Calibri"/>
              <a:cs typeface="Calibri"/>
              <a:sym typeface="Calibri"/>
            </a:endParaRPr>
          </a:p>
        </p:txBody>
      </p:sp>
      <p:sp>
        <p:nvSpPr>
          <p:cNvPr id="206" name="Google Shape;206;p22"/>
          <p:cNvSpPr txBox="1"/>
          <p:nvPr/>
        </p:nvSpPr>
        <p:spPr>
          <a:xfrm>
            <a:off x="768800" y="3596825"/>
            <a:ext cx="6939600" cy="12474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b="1" lang="en" sz="1200">
                <a:latin typeface="Calibri"/>
                <a:ea typeface="Calibri"/>
                <a:cs typeface="Calibri"/>
                <a:sym typeface="Calibri"/>
              </a:rPr>
              <a:t>DenseNet121</a:t>
            </a:r>
            <a:r>
              <a:rPr lang="en" sz="1200">
                <a:latin typeface="Calibri"/>
                <a:ea typeface="Calibri"/>
                <a:cs typeface="Calibri"/>
                <a:sym typeface="Calibri"/>
              </a:rPr>
              <a:t> slightly outperformed Xception on </a:t>
            </a:r>
            <a:r>
              <a:rPr i="1" lang="en" sz="1200">
                <a:latin typeface="Calibri"/>
                <a:ea typeface="Calibri"/>
                <a:cs typeface="Calibri"/>
                <a:sym typeface="Calibri"/>
              </a:rPr>
              <a:t>meningioma</a:t>
            </a:r>
            <a:r>
              <a:rPr lang="en" sz="1200">
                <a:latin typeface="Calibri"/>
                <a:ea typeface="Calibri"/>
                <a:cs typeface="Calibri"/>
                <a:sym typeface="Calibri"/>
              </a:rPr>
              <a:t> and </a:t>
            </a:r>
            <a:r>
              <a:rPr i="1" lang="en" sz="1200">
                <a:latin typeface="Calibri"/>
                <a:ea typeface="Calibri"/>
                <a:cs typeface="Calibri"/>
                <a:sym typeface="Calibri"/>
              </a:rPr>
              <a:t>pituitary</a:t>
            </a:r>
            <a:r>
              <a:rPr lang="en" sz="1200">
                <a:latin typeface="Calibri"/>
                <a:ea typeface="Calibri"/>
                <a:cs typeface="Calibri"/>
                <a:sym typeface="Calibri"/>
              </a:rPr>
              <a:t> tumor detection</a:t>
            </a:r>
            <a:endParaRPr sz="1200">
              <a:latin typeface="Calibri"/>
              <a:ea typeface="Calibri"/>
              <a:cs typeface="Calibri"/>
              <a:sym typeface="Calibri"/>
            </a:endParaRPr>
          </a:p>
          <a:p>
            <a:pPr indent="0" lvl="0" marL="457200" rtl="0" algn="l">
              <a:spcBef>
                <a:spcPts val="0"/>
              </a:spcBef>
              <a:spcAft>
                <a:spcPts val="0"/>
              </a:spcAft>
              <a:buNone/>
            </a:pPr>
            <a:r>
              <a:t/>
            </a:r>
            <a:endParaRPr sz="1200">
              <a:latin typeface="Calibri"/>
              <a:ea typeface="Calibri"/>
              <a:cs typeface="Calibri"/>
              <a:sym typeface="Calibri"/>
            </a:endParaRPr>
          </a:p>
          <a:p>
            <a:pPr indent="-304800" lvl="0" marL="457200" rtl="0" algn="l">
              <a:spcBef>
                <a:spcPts val="0"/>
              </a:spcBef>
              <a:spcAft>
                <a:spcPts val="0"/>
              </a:spcAft>
              <a:buSzPts val="1200"/>
              <a:buFont typeface="Calibri"/>
              <a:buChar char="●"/>
            </a:pPr>
            <a:r>
              <a:rPr lang="en" sz="1200">
                <a:latin typeface="Calibri"/>
                <a:ea typeface="Calibri"/>
                <a:cs typeface="Calibri"/>
                <a:sym typeface="Calibri"/>
              </a:rPr>
              <a:t>Correctly classified 9–10 more images in those categories</a:t>
            </a:r>
            <a:endParaRPr sz="1200">
              <a:latin typeface="Calibri"/>
              <a:ea typeface="Calibri"/>
              <a:cs typeface="Calibri"/>
              <a:sym typeface="Calibri"/>
            </a:endParaRPr>
          </a:p>
          <a:p>
            <a:pPr indent="0" lvl="0" marL="457200" rtl="0" algn="l">
              <a:spcBef>
                <a:spcPts val="0"/>
              </a:spcBef>
              <a:spcAft>
                <a:spcPts val="0"/>
              </a:spcAft>
              <a:buNone/>
            </a:pPr>
            <a:r>
              <a:t/>
            </a:r>
            <a:endParaRPr sz="1200">
              <a:latin typeface="Calibri"/>
              <a:ea typeface="Calibri"/>
              <a:cs typeface="Calibri"/>
              <a:sym typeface="Calibri"/>
            </a:endParaRPr>
          </a:p>
          <a:p>
            <a:pPr indent="-304800" lvl="0" marL="457200" rtl="0" algn="l">
              <a:spcBef>
                <a:spcPts val="0"/>
              </a:spcBef>
              <a:spcAft>
                <a:spcPts val="0"/>
              </a:spcAft>
              <a:buSzPts val="1200"/>
              <a:buFont typeface="Calibri"/>
              <a:buChar char="●"/>
            </a:pPr>
            <a:r>
              <a:rPr lang="en" sz="1200">
                <a:latin typeface="Calibri"/>
                <a:ea typeface="Calibri"/>
                <a:cs typeface="Calibri"/>
                <a:sym typeface="Calibri"/>
              </a:rPr>
              <a:t>Sparked interest in fine-tuning </a:t>
            </a:r>
            <a:r>
              <a:rPr b="1" lang="en" sz="1200">
                <a:latin typeface="Calibri"/>
                <a:ea typeface="Calibri"/>
                <a:cs typeface="Calibri"/>
                <a:sym typeface="Calibri"/>
              </a:rPr>
              <a:t>Xception</a:t>
            </a:r>
            <a:r>
              <a:rPr lang="en" sz="1200">
                <a:latin typeface="Calibri"/>
                <a:ea typeface="Calibri"/>
                <a:cs typeface="Calibri"/>
                <a:sym typeface="Calibri"/>
              </a:rPr>
              <a:t> to match or exceed that performance</a:t>
            </a:r>
            <a:endParaRPr sz="1200">
              <a:latin typeface="Calibri"/>
              <a:ea typeface="Calibri"/>
              <a:cs typeface="Calibri"/>
              <a:sym typeface="Calibri"/>
            </a:endParaRPr>
          </a:p>
          <a:p>
            <a:pPr indent="0" lvl="0" marL="0" rtl="0" algn="l">
              <a:spcBef>
                <a:spcPts val="0"/>
              </a:spcBef>
              <a:spcAft>
                <a:spcPts val="0"/>
              </a:spcAft>
              <a:buNone/>
            </a:pPr>
            <a:r>
              <a:t/>
            </a:r>
            <a:endParaRPr sz="1200">
              <a:solidFill>
                <a:schemeClr val="dk2"/>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